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handoutMasterIdLst>
    <p:handoutMasterId r:id="rId36"/>
  </p:handoutMasterIdLst>
  <p:sldIdLst>
    <p:sldId id="256" r:id="rId4"/>
    <p:sldId id="272" r:id="rId5"/>
    <p:sldId id="323" r:id="rId6"/>
    <p:sldId id="369" r:id="rId7"/>
    <p:sldId id="379" r:id="rId8"/>
    <p:sldId id="264" r:id="rId9"/>
    <p:sldId id="372" r:id="rId10"/>
    <p:sldId id="388" r:id="rId11"/>
    <p:sldId id="380" r:id="rId12"/>
    <p:sldId id="374" r:id="rId13"/>
    <p:sldId id="375" r:id="rId14"/>
    <p:sldId id="376" r:id="rId15"/>
    <p:sldId id="378" r:id="rId16"/>
    <p:sldId id="377" r:id="rId17"/>
    <p:sldId id="383" r:id="rId18"/>
    <p:sldId id="384" r:id="rId19"/>
    <p:sldId id="385" r:id="rId20"/>
    <p:sldId id="386" r:id="rId21"/>
    <p:sldId id="387" r:id="rId22"/>
    <p:sldId id="371" r:id="rId23"/>
    <p:sldId id="271" r:id="rId24"/>
    <p:sldId id="314" r:id="rId25"/>
    <p:sldId id="269" r:id="rId26"/>
    <p:sldId id="318" r:id="rId27"/>
    <p:sldId id="320" r:id="rId28"/>
    <p:sldId id="322" r:id="rId29"/>
    <p:sldId id="373" r:id="rId30"/>
    <p:sldId id="370" r:id="rId31"/>
    <p:sldId id="319" r:id="rId32"/>
    <p:sldId id="321" r:id="rId33"/>
    <p:sldId id="38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5" autoAdjust="0"/>
    <p:restoredTop sz="94660"/>
  </p:normalViewPr>
  <p:slideViewPr>
    <p:cSldViewPr>
      <p:cViewPr varScale="1">
        <p:scale>
          <a:sx n="77" d="100"/>
          <a:sy n="77" d="100"/>
        </p:scale>
        <p:origin x="4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Documents\College\Internships\SYSTEMS\Final%20Project\Interview%20coding%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Class and </a:t>
            </a:r>
            <a:r>
              <a:rPr lang="en-US" sz="2800" dirty="0" smtClean="0"/>
              <a:t>Ben </a:t>
            </a:r>
            <a:r>
              <a:rPr lang="en-US" sz="2800" dirty="0"/>
              <a:t>Pre/Post</a:t>
            </a:r>
            <a:r>
              <a:rPr lang="en-US" sz="2800" baseline="0" dirty="0"/>
              <a:t> Game </a:t>
            </a:r>
            <a:r>
              <a:rPr lang="en-US" sz="2800" baseline="0" dirty="0" smtClean="0"/>
              <a:t>Assessment</a:t>
            </a:r>
            <a:endParaRPr lang="en-US" sz="2800" dirty="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3712485443368"/>
          <c:y val="0.15745905129669696"/>
          <c:w val="0.7354929699143482"/>
          <c:h val="0.73515652161474143"/>
        </c:manualLayout>
      </c:layout>
      <c:barChart>
        <c:barDir val="col"/>
        <c:grouping val="clustered"/>
        <c:varyColors val="0"/>
        <c:ser>
          <c:idx val="0"/>
          <c:order val="0"/>
          <c:tx>
            <c:strRef>
              <c:f>'Quant Figs'!$A$2</c:f>
              <c:strCache>
                <c:ptCount val="1"/>
                <c:pt idx="0">
                  <c:v>Class</c:v>
                </c:pt>
              </c:strCache>
            </c:strRef>
          </c:tx>
          <c:spPr>
            <a:solidFill>
              <a:schemeClr val="accent1"/>
            </a:solidFill>
            <a:ln>
              <a:noFill/>
            </a:ln>
            <a:effectLst/>
          </c:spPr>
          <c:invertIfNegative val="0"/>
          <c:cat>
            <c:strRef>
              <c:f>'Quant Figs'!$B$1:$C$1</c:f>
              <c:strCache>
                <c:ptCount val="2"/>
                <c:pt idx="0">
                  <c:v>Pre</c:v>
                </c:pt>
                <c:pt idx="1">
                  <c:v>Post</c:v>
                </c:pt>
              </c:strCache>
            </c:strRef>
          </c:cat>
          <c:val>
            <c:numRef>
              <c:f>'Quant Figs'!$B$2:$C$2</c:f>
              <c:numCache>
                <c:formatCode>General</c:formatCode>
                <c:ptCount val="2"/>
                <c:pt idx="0">
                  <c:v>52</c:v>
                </c:pt>
                <c:pt idx="1">
                  <c:v>78</c:v>
                </c:pt>
              </c:numCache>
            </c:numRef>
          </c:val>
        </c:ser>
        <c:ser>
          <c:idx val="1"/>
          <c:order val="1"/>
          <c:tx>
            <c:strRef>
              <c:f>'Quant Figs'!$A$3</c:f>
              <c:strCache>
                <c:ptCount val="1"/>
                <c:pt idx="0">
                  <c:v>Ben</c:v>
                </c:pt>
              </c:strCache>
            </c:strRef>
          </c:tx>
          <c:spPr>
            <a:solidFill>
              <a:srgbClr val="FFB7FF"/>
            </a:solidFill>
            <a:ln>
              <a:noFill/>
            </a:ln>
            <a:effectLst/>
          </c:spPr>
          <c:invertIfNegative val="0"/>
          <c:cat>
            <c:strRef>
              <c:f>'Quant Figs'!$B$1:$C$1</c:f>
              <c:strCache>
                <c:ptCount val="2"/>
                <c:pt idx="0">
                  <c:v>Pre</c:v>
                </c:pt>
                <c:pt idx="1">
                  <c:v>Post</c:v>
                </c:pt>
              </c:strCache>
            </c:strRef>
          </c:cat>
          <c:val>
            <c:numRef>
              <c:f>'Quant Figs'!$B$3:$C$3</c:f>
              <c:numCache>
                <c:formatCode>General</c:formatCode>
                <c:ptCount val="2"/>
                <c:pt idx="0">
                  <c:v>33</c:v>
                </c:pt>
                <c:pt idx="1">
                  <c:v>83</c:v>
                </c:pt>
              </c:numCache>
            </c:numRef>
          </c:val>
        </c:ser>
        <c:dLbls>
          <c:showLegendKey val="0"/>
          <c:showVal val="0"/>
          <c:showCatName val="0"/>
          <c:showSerName val="0"/>
          <c:showPercent val="0"/>
          <c:showBubbleSize val="0"/>
        </c:dLbls>
        <c:gapWidth val="219"/>
        <c:overlap val="-27"/>
        <c:axId val="390358960"/>
        <c:axId val="390359352"/>
      </c:barChart>
      <c:catAx>
        <c:axId val="39035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0359352"/>
        <c:crosses val="autoZero"/>
        <c:auto val="1"/>
        <c:lblAlgn val="ctr"/>
        <c:lblOffset val="100"/>
        <c:noMultiLvlLbl val="0"/>
      </c:catAx>
      <c:valAx>
        <c:axId val="39035935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Percent</a:t>
                </a:r>
                <a:r>
                  <a:rPr lang="en-US" sz="2400" baseline="0"/>
                  <a:t> Correct</a:t>
                </a:r>
                <a:endParaRPr lang="en-US" sz="240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0358960"/>
        <c:crosses val="autoZero"/>
        <c:crossBetween val="between"/>
      </c:valAx>
      <c:spPr>
        <a:noFill/>
        <a:ln>
          <a:noFill/>
        </a:ln>
        <a:effectLst/>
      </c:spPr>
    </c:plotArea>
    <c:legend>
      <c:legendPos val="r"/>
      <c:layout>
        <c:manualLayout>
          <c:xMode val="edge"/>
          <c:yMode val="edge"/>
          <c:x val="0.88118756163462764"/>
          <c:y val="0.34763641321018374"/>
          <c:w val="0.10358958232781418"/>
          <c:h val="0.361284406909530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3" tIns="45717" rIns="91433"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3" tIns="45717" rIns="91433" bIns="45717" rtlCol="0"/>
          <a:lstStyle>
            <a:lvl1pPr algn="r">
              <a:defRPr sz="1200"/>
            </a:lvl1pPr>
          </a:lstStyle>
          <a:p>
            <a:fld id="{961AF832-4363-43EA-B2F0-A7ADE7D8A90C}" type="datetimeFigureOut">
              <a:rPr lang="en-US" smtClean="0"/>
              <a:t>9/23/2016</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3" tIns="45717" rIns="91433"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3" tIns="45717" rIns="91433" bIns="45717" rtlCol="0" anchor="b"/>
          <a:lstStyle>
            <a:lvl1pPr algn="r">
              <a:defRPr sz="1200"/>
            </a:lvl1pPr>
          </a:lstStyle>
          <a:p>
            <a:fld id="{EC41CF5D-A34A-45FD-A6A3-546A3181B97E}" type="slidenum">
              <a:rPr lang="en-US" smtClean="0"/>
              <a:t>‹#›</a:t>
            </a:fld>
            <a:endParaRPr lang="en-US"/>
          </a:p>
        </p:txBody>
      </p:sp>
    </p:spTree>
    <p:extLst>
      <p:ext uri="{BB962C8B-B14F-4D97-AF65-F5344CB8AC3E}">
        <p14:creationId xmlns:p14="http://schemas.microsoft.com/office/powerpoint/2010/main" val="858133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3171" tIns="46586" rIns="93171" bIns="46586" rtlCol="0"/>
          <a:lstStyle>
            <a:lvl1pPr algn="r">
              <a:defRPr sz="1200"/>
            </a:lvl1pPr>
          </a:lstStyle>
          <a:p>
            <a:fld id="{E1D17D44-FB6E-497C-9FD8-0E7F684578A2}" type="datetimeFigureOut">
              <a:rPr lang="en-US" smtClean="0"/>
              <a:t>9/23/2016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71" tIns="46586" rIns="93171" bIns="46586" rtlCol="0" anchor="b"/>
          <a:lstStyle>
            <a:lvl1pPr algn="r">
              <a:defRPr sz="1200"/>
            </a:lvl1pPr>
          </a:lstStyle>
          <a:p>
            <a:fld id="{A1ABACDD-D97C-4372-B9CC-A259794A4464}" type="slidenum">
              <a:rPr lang="en-US" smtClean="0"/>
              <a:t>‹#›</a:t>
            </a:fld>
            <a:endParaRPr lang="en-US"/>
          </a:p>
        </p:txBody>
      </p:sp>
    </p:spTree>
    <p:extLst>
      <p:ext uri="{BB962C8B-B14F-4D97-AF65-F5344CB8AC3E}">
        <p14:creationId xmlns:p14="http://schemas.microsoft.com/office/powerpoint/2010/main" val="64175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F7F3D9-D569-4144-953E-EC04A299C91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55635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7E53DAE-3B18-403A-AEBE-276A21C774DC}" type="datetimeFigureOut">
              <a:rPr lang="en-US" smtClean="0"/>
              <a:t>9/23/2016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B9B30FE-8168-4D24-8CDF-784E04A1357D}" type="slidenum">
              <a:rPr lang="en-US" smtClean="0"/>
              <a:t>‹#›</a:t>
            </a:fld>
            <a:endParaRPr lang="en-US"/>
          </a:p>
        </p:txBody>
      </p:sp>
      <p:grpSp>
        <p:nvGrpSpPr>
          <p:cNvPr id="8" name="Group 7"/>
          <p:cNvGrpSpPr/>
          <p:nvPr/>
        </p:nvGrpSpPr>
        <p:grpSpPr>
          <a:xfrm>
            <a:off x="1194102"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53DAE-3B18-403A-AEBE-276A21C774D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B30FE-8168-4D24-8CDF-784E04A1357D}" type="slidenum">
              <a:rPr lang="en-US" smtClean="0"/>
              <a:t>‹#›</a:t>
            </a:fld>
            <a:endParaRPr lang="en-US"/>
          </a:p>
        </p:txBody>
      </p:sp>
      <p:grpSp>
        <p:nvGrpSpPr>
          <p:cNvPr id="11" name="Group 10"/>
          <p:cNvGrpSpPr/>
          <p:nvPr/>
        </p:nvGrpSpPr>
        <p:grpSpPr>
          <a:xfrm>
            <a:off x="1172586"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3" y="559402"/>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91" y="849859"/>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53DAE-3B18-403A-AEBE-276A21C774D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B30FE-8168-4D24-8CDF-784E04A1357D}" type="slidenum">
              <a:rPr lang="en-US" smtClean="0"/>
              <a:t>‹#›</a:t>
            </a:fld>
            <a:endParaRPr lang="en-US"/>
          </a:p>
        </p:txBody>
      </p:sp>
      <p:grpSp>
        <p:nvGrpSpPr>
          <p:cNvPr id="11" name="Group 10"/>
          <p:cNvGrpSpPr/>
          <p:nvPr/>
        </p:nvGrpSpPr>
        <p:grpSpPr>
          <a:xfrm rot="5400000">
            <a:off x="3909051" y="2880826"/>
            <a:ext cx="5480154" cy="923330"/>
            <a:chOff x="1815339" y="1381459"/>
            <a:chExt cx="5480154" cy="923329"/>
          </a:xfrm>
        </p:grpSpPr>
        <p:sp>
          <p:nvSpPr>
            <p:cNvPr id="12" name="TextBox 11"/>
            <p:cNvSpPr txBox="1"/>
            <p:nvPr/>
          </p:nvSpPr>
          <p:spPr>
            <a:xfrm>
              <a:off x="4147076" y="1381459"/>
              <a:ext cx="877163" cy="923329"/>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134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9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64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23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6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9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579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87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53DAE-3B18-403A-AEBE-276A21C774D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B30FE-8168-4D24-8CDF-784E04A1357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6"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4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718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42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25"/>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438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984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5625"/>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7"/>
            <a:ext cx="7886700" cy="1500187"/>
          </a:xfrm>
        </p:spPr>
        <p:txBody>
          <a:bodyPr/>
          <a:lstStyle>
            <a:lvl1pPr marL="0" indent="0">
              <a:buNone/>
              <a:defRPr sz="2250">
                <a:solidFill>
                  <a:schemeClr val="tx1"/>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05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44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727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873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9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2"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9"/>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53DAE-3B18-403A-AEBE-276A21C774DC}"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B30FE-8168-4D24-8CDF-784E04A1357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7391" y="987429"/>
            <a:ext cx="4629150" cy="4873625"/>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49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0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591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8AB64E-204D-4ADD-A4D2-1EF1977B2467}"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1AF458-9700-487C-996C-7AF304AB1D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8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E53DAE-3B18-403A-AEBE-276A21C774DC}"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B30FE-8168-4D24-8CDF-784E04A1357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E53DAE-3B18-403A-AEBE-276A21C774DC}"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B30FE-8168-4D24-8CDF-784E04A1357D}" type="slidenum">
              <a:rPr lang="en-US" smtClean="0"/>
              <a:t>‹#›</a:t>
            </a:fld>
            <a:endParaRPr lang="en-US"/>
          </a:p>
        </p:txBody>
      </p:sp>
      <p:grpSp>
        <p:nvGrpSpPr>
          <p:cNvPr id="14" name="Group 13"/>
          <p:cNvGrpSpPr/>
          <p:nvPr/>
        </p:nvGrpSpPr>
        <p:grpSpPr>
          <a:xfrm>
            <a:off x="1172586"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E53DAE-3B18-403A-AEBE-276A21C774DC}"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B30FE-8168-4D24-8CDF-784E04A1357D}" type="slidenum">
              <a:rPr lang="en-US" smtClean="0"/>
              <a:t>‹#›</a:t>
            </a:fld>
            <a:endParaRPr lang="en-US"/>
          </a:p>
        </p:txBody>
      </p:sp>
      <p:grpSp>
        <p:nvGrpSpPr>
          <p:cNvPr id="10" name="Group 9"/>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53DAE-3B18-403A-AEBE-276A21C774DC}"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B30FE-8168-4D24-8CDF-784E04A135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2" y="1678199"/>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4" y="559402"/>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82" y="3603817"/>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53DAE-3B18-403A-AEBE-276A21C774DC}"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B30FE-8168-4D24-8CDF-784E04A135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24"/>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4"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91"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53DAE-3B18-403A-AEBE-276A21C774DC}"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B30FE-8168-4D24-8CDF-784E04A135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8" y="2248351"/>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8"/>
            <a:ext cx="2133600" cy="365125"/>
          </a:xfrm>
          <a:prstGeom prst="rect">
            <a:avLst/>
          </a:prstGeom>
        </p:spPr>
        <p:txBody>
          <a:bodyPr vert="horz" lIns="91440" tIns="45720" rIns="91440" bIns="45720" rtlCol="0" anchor="ctr"/>
          <a:lstStyle>
            <a:lvl1pPr algn="l">
              <a:defRPr sz="1200">
                <a:solidFill>
                  <a:schemeClr val="tx2"/>
                </a:solidFill>
              </a:defRPr>
            </a:lvl1pPr>
          </a:lstStyle>
          <a:p>
            <a:fld id="{F7E53DAE-3B18-403A-AEBE-276A21C774DC}" type="datetimeFigureOut">
              <a:rPr lang="en-US" smtClean="0"/>
              <a:t>9/23/2016</a:t>
            </a:fld>
            <a:endParaRPr lang="en-US"/>
          </a:p>
        </p:txBody>
      </p:sp>
      <p:sp>
        <p:nvSpPr>
          <p:cNvPr id="5" name="Footer Placeholder 4"/>
          <p:cNvSpPr>
            <a:spLocks noGrp="1"/>
          </p:cNvSpPr>
          <p:nvPr>
            <p:ph type="ftr" sz="quarter" idx="3"/>
          </p:nvPr>
        </p:nvSpPr>
        <p:spPr>
          <a:xfrm>
            <a:off x="3124200" y="6161448"/>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8"/>
            <a:ext cx="2133600" cy="365125"/>
          </a:xfrm>
          <a:prstGeom prst="rect">
            <a:avLst/>
          </a:prstGeom>
        </p:spPr>
        <p:txBody>
          <a:bodyPr vert="horz" lIns="91440" tIns="45720" rIns="91440" bIns="45720" rtlCol="0" anchor="ctr"/>
          <a:lstStyle>
            <a:lvl1pPr algn="r">
              <a:defRPr sz="1200">
                <a:solidFill>
                  <a:schemeClr val="tx2"/>
                </a:solidFill>
              </a:defRPr>
            </a:lvl1pPr>
          </a:lstStyle>
          <a:p>
            <a:fld id="{CB9B30FE-8168-4D24-8CDF-784E04A135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382F5C-3E11-4E54-823C-F349DA14230E}" type="datetimeFigureOut">
              <a:rPr lang="en-US" smtClean="0">
                <a:solidFill>
                  <a:prstClr val="black">
                    <a:tint val="75000"/>
                  </a:prstClr>
                </a:solidFill>
              </a:rPr>
              <a:pPr/>
              <a:t>9/23/2016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24FA85-14D8-4B19-8357-4CEF6B1DD5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66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125">
                <a:solidFill>
                  <a:schemeClr val="tx1">
                    <a:tint val="75000"/>
                  </a:schemeClr>
                </a:solidFill>
              </a:defRPr>
            </a:lvl1pPr>
          </a:lstStyle>
          <a:p>
            <a:pPr defTabSz="740664"/>
            <a:fld id="{D38AB64E-204D-4ADD-A4D2-1EF1977B2467}" type="datetimeFigureOut">
              <a:rPr lang="en-US" smtClean="0">
                <a:solidFill>
                  <a:prstClr val="black">
                    <a:tint val="75000"/>
                  </a:prstClr>
                </a:solidFill>
              </a:rPr>
              <a:pPr defTabSz="740664"/>
              <a:t>9/23/2016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125">
                <a:solidFill>
                  <a:schemeClr val="tx1">
                    <a:tint val="75000"/>
                  </a:schemeClr>
                </a:solidFill>
              </a:defRPr>
            </a:lvl1pPr>
          </a:lstStyle>
          <a:p>
            <a:pPr defTabSz="740664"/>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125">
                <a:solidFill>
                  <a:schemeClr val="tx1">
                    <a:tint val="75000"/>
                  </a:schemeClr>
                </a:solidFill>
              </a:defRPr>
            </a:lvl1pPr>
          </a:lstStyle>
          <a:p>
            <a:pPr defTabSz="740664"/>
            <a:fld id="{9D1AF458-9700-487C-996C-7AF304AB1D80}" type="slidenum">
              <a:rPr lang="en-US" smtClean="0">
                <a:solidFill>
                  <a:prstClr val="black">
                    <a:tint val="75000"/>
                  </a:prstClr>
                </a:solidFill>
              </a:rPr>
              <a:pPr defTabSz="740664"/>
              <a:t>‹#›</a:t>
            </a:fld>
            <a:endParaRPr lang="en-US">
              <a:solidFill>
                <a:prstClr val="black">
                  <a:tint val="75000"/>
                </a:prstClr>
              </a:solidFill>
            </a:endParaRPr>
          </a:p>
        </p:txBody>
      </p:sp>
    </p:spTree>
    <p:extLst>
      <p:ext uri="{BB962C8B-B14F-4D97-AF65-F5344CB8AC3E}">
        <p14:creationId xmlns:p14="http://schemas.microsoft.com/office/powerpoint/2010/main" val="27209322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goo.gl/forms/e0XLRJ1TtMZ0pu7W2" TargetMode="Externa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docs.google.com/spreadsheets/d/1N6-0X3sC_ZRIosRCYrn8awp0g3o7gGgh-IGnWBG-lAw/edit?usp=shari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chart" Target="../charts/char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Celebrate Science!</a:t>
            </a:r>
            <a:endParaRPr lang="en-US" dirty="0"/>
          </a:p>
        </p:txBody>
      </p:sp>
      <p:sp>
        <p:nvSpPr>
          <p:cNvPr id="3" name="Subtitle 2"/>
          <p:cNvSpPr>
            <a:spLocks noGrp="1"/>
          </p:cNvSpPr>
          <p:nvPr>
            <p:ph type="subTitle" idx="1"/>
          </p:nvPr>
        </p:nvSpPr>
        <p:spPr/>
        <p:txBody>
          <a:bodyPr/>
          <a:lstStyle/>
          <a:p>
            <a:r>
              <a:rPr lang="en-US" dirty="0" smtClean="0"/>
              <a:t>Scientific activities Goshen College students engaged in the past year.</a:t>
            </a:r>
            <a:endParaRPr lang="en-US" dirty="0"/>
          </a:p>
        </p:txBody>
      </p:sp>
    </p:spTree>
    <p:extLst>
      <p:ext uri="{BB962C8B-B14F-4D97-AF65-F5344CB8AC3E}">
        <p14:creationId xmlns:p14="http://schemas.microsoft.com/office/powerpoint/2010/main" val="2122259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Whether it’s exploring the relationship between math and music, testing the stress levels of drunk honeybees, or developing curriculum for a criminal justice course at the county jail, each year Goshen College students spend the summer doing intense study and research during the college’s eight-week Maple Scholars program</a:t>
            </a:r>
            <a:r>
              <a:rPr lang="en-US" dirty="0" smtClean="0"/>
              <a:t>.</a:t>
            </a:r>
          </a:p>
          <a:p>
            <a:r>
              <a:rPr lang="en-US" dirty="0" smtClean="0"/>
              <a:t>During </a:t>
            </a:r>
            <a:r>
              <a:rPr lang="en-US" dirty="0"/>
              <a:t>the program, each scholar is paired with a faculty member who serves as both colleague and supervisor.  Creating a </a:t>
            </a:r>
            <a:r>
              <a:rPr lang="en-US" dirty="0" smtClean="0"/>
              <a:t>community </a:t>
            </a:r>
            <a:r>
              <a:rPr lang="en-US" dirty="0"/>
              <a:t>of scholars, the students are all housed together and in the Friday colloquium,  scholars take turns presenting the work they are doing and answering questions from other students and faculty.  At the end is a celebration day when the results of each project are presented to the public.</a:t>
            </a:r>
          </a:p>
        </p:txBody>
      </p:sp>
      <p:sp>
        <p:nvSpPr>
          <p:cNvPr id="3" name="Title 2"/>
          <p:cNvSpPr>
            <a:spLocks noGrp="1"/>
          </p:cNvSpPr>
          <p:nvPr>
            <p:ph type="title"/>
          </p:nvPr>
        </p:nvSpPr>
        <p:spPr/>
        <p:txBody>
          <a:bodyPr/>
          <a:lstStyle/>
          <a:p>
            <a:r>
              <a:rPr lang="en-US" dirty="0" smtClean="0"/>
              <a:t>Maple Scholars</a:t>
            </a:r>
            <a:endParaRPr lang="en-US" dirty="0"/>
          </a:p>
        </p:txBody>
      </p:sp>
    </p:spTree>
    <p:extLst>
      <p:ext uri="{BB962C8B-B14F-4D97-AF65-F5344CB8AC3E}">
        <p14:creationId xmlns:p14="http://schemas.microsoft.com/office/powerpoint/2010/main" val="149271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6_MapleScholars_9_b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5407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0537" y="4343400"/>
            <a:ext cx="8229600" cy="2362200"/>
          </a:xfrm>
          <a:solidFill>
            <a:schemeClr val="bg2">
              <a:alpha val="80000"/>
            </a:schemeClr>
          </a:solidFill>
        </p:spPr>
        <p:txBody>
          <a:bodyPr>
            <a:normAutofit fontScale="92500" lnSpcReduction="20000"/>
          </a:bodyPr>
          <a:lstStyle/>
          <a:p>
            <a:r>
              <a:rPr lang="en-US" b="1" dirty="0"/>
              <a:t>Christian </a:t>
            </a:r>
            <a:r>
              <a:rPr lang="en-US" b="1" dirty="0" err="1"/>
              <a:t>Stoltzfus</a:t>
            </a:r>
            <a:r>
              <a:rPr lang="en-US" dirty="0"/>
              <a:t>, a sophomore computer science </a:t>
            </a:r>
            <a:r>
              <a:rPr lang="en-US" dirty="0" smtClean="0"/>
              <a:t>major, and </a:t>
            </a:r>
            <a:r>
              <a:rPr lang="en-US" b="1" dirty="0" smtClean="0"/>
              <a:t>India Potter</a:t>
            </a:r>
            <a:r>
              <a:rPr lang="en-US" dirty="0" smtClean="0"/>
              <a:t>, a student from Ball State University, worked </a:t>
            </a:r>
            <a:r>
              <a:rPr lang="en-US" dirty="0"/>
              <a:t>with Jeanette Shown, associate professor of computer science and information technology, on a project titled “Peace Breaks Out.” They are </a:t>
            </a:r>
            <a:r>
              <a:rPr lang="en-US" dirty="0" smtClean="0"/>
              <a:t>conceptualized, designed, drew </a:t>
            </a:r>
            <a:r>
              <a:rPr lang="en-US" dirty="0"/>
              <a:t>and </a:t>
            </a:r>
            <a:r>
              <a:rPr lang="en-US" dirty="0" smtClean="0"/>
              <a:t>coded </a:t>
            </a:r>
            <a:r>
              <a:rPr lang="en-US" dirty="0"/>
              <a:t>a video game that is entirely nonviolent, with the goal of creating a fully functional game that could be marketed </a:t>
            </a:r>
            <a:r>
              <a:rPr lang="en-US" dirty="0" smtClean="0"/>
              <a:t>sometime in the future.</a:t>
            </a:r>
            <a:endParaRPr lang="en-US" dirty="0"/>
          </a:p>
        </p:txBody>
      </p:sp>
      <p:sp>
        <p:nvSpPr>
          <p:cNvPr id="2" name="Title 1"/>
          <p:cNvSpPr>
            <a:spLocks noGrp="1"/>
          </p:cNvSpPr>
          <p:nvPr>
            <p:ph type="title"/>
          </p:nvPr>
        </p:nvSpPr>
        <p:spPr>
          <a:xfrm>
            <a:off x="688492" y="304800"/>
            <a:ext cx="7756263" cy="1054250"/>
          </a:xfrm>
        </p:spPr>
        <p:txBody>
          <a:bodyPr/>
          <a:lstStyle/>
          <a:p>
            <a:r>
              <a:rPr lang="en-US" dirty="0" smtClean="0">
                <a:solidFill>
                  <a:srgbClr val="FF0000"/>
                </a:solidFill>
              </a:rPr>
              <a:t>Maple Scholars</a:t>
            </a:r>
            <a:endParaRPr lang="en-US" dirty="0">
              <a:solidFill>
                <a:srgbClr val="FF0000"/>
              </a:solidFill>
            </a:endParaRPr>
          </a:p>
        </p:txBody>
      </p:sp>
    </p:spTree>
    <p:extLst>
      <p:ext uri="{BB962C8B-B14F-4D97-AF65-F5344CB8AC3E}">
        <p14:creationId xmlns:p14="http://schemas.microsoft.com/office/powerpoint/2010/main" val="1865826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23925" y="152400"/>
            <a:ext cx="7315200" cy="4876800"/>
          </a:xfrm>
          <a:prstGeom prst="rect">
            <a:avLst/>
          </a:prstGeom>
        </p:spPr>
      </p:pic>
      <p:sp>
        <p:nvSpPr>
          <p:cNvPr id="2" name="Title 1"/>
          <p:cNvSpPr>
            <a:spLocks noGrp="1"/>
          </p:cNvSpPr>
          <p:nvPr>
            <p:ph type="title"/>
          </p:nvPr>
        </p:nvSpPr>
        <p:spPr>
          <a:xfrm>
            <a:off x="703394" y="-17172"/>
            <a:ext cx="7756263" cy="1054250"/>
          </a:xfrm>
        </p:spPr>
        <p:txBody>
          <a:bodyPr/>
          <a:lstStyle/>
          <a:p>
            <a:r>
              <a:rPr lang="en-US" dirty="0" smtClean="0">
                <a:solidFill>
                  <a:schemeClr val="accent5">
                    <a:lumMod val="60000"/>
                    <a:lumOff val="40000"/>
                  </a:schemeClr>
                </a:solidFill>
              </a:rPr>
              <a:t>Maple Scholars</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381000" y="4191002"/>
            <a:ext cx="8305800" cy="2438395"/>
          </a:xfrm>
          <a:solidFill>
            <a:schemeClr val="bg2">
              <a:alpha val="80000"/>
            </a:schemeClr>
          </a:solidFill>
        </p:spPr>
        <p:txBody>
          <a:bodyPr>
            <a:normAutofit/>
          </a:bodyPr>
          <a:lstStyle/>
          <a:p>
            <a:pPr marL="0" indent="0">
              <a:buNone/>
            </a:pPr>
            <a:r>
              <a:rPr lang="en-US" b="1" dirty="0" smtClean="0"/>
              <a:t>Jon </a:t>
            </a:r>
            <a:r>
              <a:rPr lang="en-US" b="1" dirty="0" err="1" smtClean="0"/>
              <a:t>Kaasa</a:t>
            </a:r>
            <a:r>
              <a:rPr lang="en-US" dirty="0" smtClean="0"/>
              <a:t> and </a:t>
            </a:r>
            <a:r>
              <a:rPr lang="en-US" b="1" dirty="0" smtClean="0"/>
              <a:t>Matt Chen</a:t>
            </a:r>
            <a:r>
              <a:rPr lang="en-US" dirty="0" smtClean="0"/>
              <a:t>, mathematics and physics double majors, worked with David </a:t>
            </a:r>
            <a:r>
              <a:rPr lang="en-US" dirty="0"/>
              <a:t>Housman, professor of mathematics, on </a:t>
            </a:r>
            <a:r>
              <a:rPr lang="en-US" dirty="0" smtClean="0"/>
              <a:t>game theory. Jon explored the fairness of Norway’s system of proportional representation in its legislature.  Matt explored when the coalition game nucleolus is group monotone.</a:t>
            </a:r>
          </a:p>
        </p:txBody>
      </p:sp>
    </p:spTree>
    <p:extLst>
      <p:ext uri="{BB962C8B-B14F-4D97-AF65-F5344CB8AC3E}">
        <p14:creationId xmlns:p14="http://schemas.microsoft.com/office/powerpoint/2010/main" val="2187097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goshen.edu/wp-content/uploads/sites/4/2016/07/16_MapleScholars_Yoder_MeyerReimer_b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5705" y="4267206"/>
            <a:ext cx="8229600" cy="2087563"/>
          </a:xfrm>
          <a:solidFill>
            <a:schemeClr val="bg2">
              <a:alpha val="80000"/>
            </a:schemeClr>
          </a:solidFill>
        </p:spPr>
        <p:txBody>
          <a:bodyPr>
            <a:noAutofit/>
          </a:bodyPr>
          <a:lstStyle/>
          <a:p>
            <a:r>
              <a:rPr lang="en-US" sz="2000" b="1" dirty="0"/>
              <a:t>Bryan Yoder</a:t>
            </a:r>
            <a:r>
              <a:rPr lang="en-US" sz="2000" dirty="0"/>
              <a:t>, a senior physics and mathematics double major from Manheim, Pennsylvania, </a:t>
            </a:r>
            <a:r>
              <a:rPr lang="en-US" sz="2000" dirty="0"/>
              <a:t>worked </a:t>
            </a:r>
            <a:r>
              <a:rPr lang="en-US" sz="2000" dirty="0"/>
              <a:t>with Paul Meyer Reimer, professor of physics, on a project titled “Gravity &amp; Groundwater.” They </a:t>
            </a:r>
            <a:r>
              <a:rPr lang="en-US" sz="2000" dirty="0"/>
              <a:t>examined </a:t>
            </a:r>
            <a:r>
              <a:rPr lang="en-US" sz="2000" dirty="0"/>
              <a:t>satellite data that gives the total amount of water stored in every location on earth and </a:t>
            </a:r>
            <a:r>
              <a:rPr lang="en-US" sz="2000" dirty="0"/>
              <a:t>compared </a:t>
            </a:r>
            <a:r>
              <a:rPr lang="en-US" sz="2000" dirty="0"/>
              <a:t>it with hydrological models, which </a:t>
            </a:r>
            <a:r>
              <a:rPr lang="en-US" sz="2000" dirty="0"/>
              <a:t>allowed </a:t>
            </a:r>
            <a:r>
              <a:rPr lang="en-US" sz="2000" dirty="0"/>
              <a:t>them to estimate how humans have affected water and groundwater storage across the world.</a:t>
            </a:r>
          </a:p>
        </p:txBody>
      </p:sp>
      <p:sp>
        <p:nvSpPr>
          <p:cNvPr id="2" name="Title 1"/>
          <p:cNvSpPr>
            <a:spLocks noGrp="1"/>
          </p:cNvSpPr>
          <p:nvPr>
            <p:ph type="title"/>
          </p:nvPr>
        </p:nvSpPr>
        <p:spPr>
          <a:xfrm>
            <a:off x="685803" y="152400"/>
            <a:ext cx="7756263" cy="1054250"/>
          </a:xfrm>
        </p:spPr>
        <p:txBody>
          <a:bodyPr/>
          <a:lstStyle/>
          <a:p>
            <a:r>
              <a:rPr lang="en-US" dirty="0" smtClean="0">
                <a:solidFill>
                  <a:srgbClr val="FF0000"/>
                </a:solidFill>
              </a:rPr>
              <a:t>Maple Scholars</a:t>
            </a:r>
            <a:endParaRPr lang="en-US" dirty="0">
              <a:solidFill>
                <a:srgbClr val="FF0000"/>
              </a:solidFill>
            </a:endParaRPr>
          </a:p>
        </p:txBody>
      </p:sp>
    </p:spTree>
    <p:extLst>
      <p:ext uri="{BB962C8B-B14F-4D97-AF65-F5344CB8AC3E}">
        <p14:creationId xmlns:p14="http://schemas.microsoft.com/office/powerpoint/2010/main" val="114249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goshen.edu/wp-content/uploads/sites/4/2016/07/16_MapleScholars_Shetler_Milanese_b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90" y="381000"/>
            <a:ext cx="8778240" cy="5852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4992" y="4495800"/>
            <a:ext cx="8229600" cy="1752600"/>
          </a:xfrm>
          <a:solidFill>
            <a:schemeClr val="bg2">
              <a:alpha val="80000"/>
            </a:schemeClr>
          </a:solidFill>
        </p:spPr>
        <p:txBody>
          <a:bodyPr>
            <a:normAutofit fontScale="92500" lnSpcReduction="20000"/>
          </a:bodyPr>
          <a:lstStyle/>
          <a:p>
            <a:r>
              <a:rPr lang="en-US" b="1" dirty="0"/>
              <a:t>Anna </a:t>
            </a:r>
            <a:r>
              <a:rPr lang="en-US" b="1" dirty="0" err="1"/>
              <a:t>Shetler</a:t>
            </a:r>
            <a:r>
              <a:rPr lang="en-US" dirty="0"/>
              <a:t>, a junior molecular biology major from Goshen, Indiana, </a:t>
            </a:r>
            <a:r>
              <a:rPr lang="en-US" dirty="0" smtClean="0"/>
              <a:t>worked with </a:t>
            </a:r>
            <a:r>
              <a:rPr lang="en-US" dirty="0"/>
              <a:t>Erin Milanese, head of learning technologies, to compare data from other colleges’ and universities’ iPad programs to Goshen College’s iPad program, in order to determine the future of GC’s use of iPads.</a:t>
            </a:r>
          </a:p>
        </p:txBody>
      </p:sp>
      <p:sp>
        <p:nvSpPr>
          <p:cNvPr id="2" name="Title 1"/>
          <p:cNvSpPr>
            <a:spLocks noGrp="1"/>
          </p:cNvSpPr>
          <p:nvPr>
            <p:ph type="title"/>
          </p:nvPr>
        </p:nvSpPr>
        <p:spPr>
          <a:xfrm>
            <a:off x="688492" y="485777"/>
            <a:ext cx="7756263" cy="809625"/>
          </a:xfrm>
        </p:spPr>
        <p:txBody>
          <a:bodyPr/>
          <a:lstStyle/>
          <a:p>
            <a:r>
              <a:rPr lang="en-US" dirty="0" smtClean="0">
                <a:solidFill>
                  <a:srgbClr val="FF0000"/>
                </a:solidFill>
              </a:rPr>
              <a:t>Maple Scholars</a:t>
            </a:r>
            <a:endParaRPr lang="en-US" dirty="0">
              <a:solidFill>
                <a:srgbClr val="FF0000"/>
              </a:solidFill>
            </a:endParaRPr>
          </a:p>
        </p:txBody>
      </p:sp>
      <p:sp>
        <p:nvSpPr>
          <p:cNvPr id="4" name="AutoShape 2" descr="Inline image 1"/>
          <p:cNvSpPr>
            <a:spLocks noChangeAspect="1" noChangeArrowheads="1"/>
          </p:cNvSpPr>
          <p:nvPr/>
        </p:nvSpPr>
        <p:spPr bwMode="auto">
          <a:xfrm>
            <a:off x="155575" y="-1462088"/>
            <a:ext cx="4076700"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nline image 1"/>
          <p:cNvSpPr>
            <a:spLocks noChangeAspect="1" noChangeArrowheads="1"/>
          </p:cNvSpPr>
          <p:nvPr/>
        </p:nvSpPr>
        <p:spPr bwMode="auto">
          <a:xfrm>
            <a:off x="307975" y="-1309688"/>
            <a:ext cx="4076700"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192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latin typeface="Garamond" panose="02020404030301010803" pitchFamily="18" charset="0"/>
              </a:rPr>
              <a:t>Classroom Technology: </a:t>
            </a:r>
            <a:r>
              <a:rPr lang="en-US" sz="4400" dirty="0">
                <a:latin typeface="Garamond" panose="02020404030301010803" pitchFamily="18" charset="0"/>
              </a:rPr>
              <a:t>Exploring iPad Programs in Higher Education</a:t>
            </a:r>
          </a:p>
        </p:txBody>
      </p:sp>
      <p:sp>
        <p:nvSpPr>
          <p:cNvPr id="3" name="Subtitle 2"/>
          <p:cNvSpPr>
            <a:spLocks noGrp="1"/>
          </p:cNvSpPr>
          <p:nvPr>
            <p:ph type="subTitle" idx="1"/>
          </p:nvPr>
        </p:nvSpPr>
        <p:spPr/>
        <p:txBody>
          <a:bodyPr>
            <a:normAutofit/>
          </a:bodyPr>
          <a:lstStyle/>
          <a:p>
            <a:endParaRPr lang="en-US" dirty="0" smtClean="0"/>
          </a:p>
          <a:p>
            <a:r>
              <a:rPr lang="en-US" sz="2400" dirty="0">
                <a:latin typeface="Garamond" panose="02020404030301010803" pitchFamily="18" charset="0"/>
              </a:rPr>
              <a:t>Anna </a:t>
            </a:r>
            <a:r>
              <a:rPr lang="en-US" sz="2400" dirty="0" err="1">
                <a:latin typeface="Garamond" panose="02020404030301010803" pitchFamily="18" charset="0"/>
              </a:rPr>
              <a:t>Shetler</a:t>
            </a:r>
            <a:endParaRPr lang="en-US" sz="2400" dirty="0">
              <a:latin typeface="Garamond" panose="02020404030301010803" pitchFamily="18" charset="0"/>
            </a:endParaRPr>
          </a:p>
          <a:p>
            <a:endParaRPr lang="en-US" sz="2400" dirty="0">
              <a:latin typeface="Garamond" panose="02020404030301010803" pitchFamily="18" charset="0"/>
            </a:endParaRPr>
          </a:p>
          <a:p>
            <a:r>
              <a:rPr lang="en-US" sz="2400" dirty="0">
                <a:latin typeface="Garamond" panose="02020404030301010803" pitchFamily="18" charset="0"/>
              </a:rPr>
              <a:t>Maple Scholars 2016</a:t>
            </a:r>
          </a:p>
        </p:txBody>
      </p:sp>
      <p:pic>
        <p:nvPicPr>
          <p:cNvPr id="3078" name="Picture 6" descr="Image result for goshen college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36" y="3020148"/>
            <a:ext cx="2319087" cy="231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9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Garamond" panose="02020404030301010803" pitchFamily="18" charset="0"/>
              </a:rPr>
              <a:t>Purpose of Project</a:t>
            </a:r>
            <a:endParaRPr lang="en-US" sz="4400" dirty="0">
              <a:latin typeface="Garamond" panose="02020404030301010803" pitchFamily="18" charset="0"/>
            </a:endParaRPr>
          </a:p>
        </p:txBody>
      </p:sp>
      <p:sp>
        <p:nvSpPr>
          <p:cNvPr id="3" name="Content Placeholder 2"/>
          <p:cNvSpPr>
            <a:spLocks noGrp="1"/>
          </p:cNvSpPr>
          <p:nvPr>
            <p:ph idx="1"/>
          </p:nvPr>
        </p:nvSpPr>
        <p:spPr>
          <a:xfrm>
            <a:off x="628650" y="2125267"/>
            <a:ext cx="8362950" cy="3364706"/>
          </a:xfrm>
        </p:spPr>
        <p:txBody>
          <a:bodyPr/>
          <a:lstStyle/>
          <a:p>
            <a:r>
              <a:rPr lang="en-US" sz="2400" dirty="0">
                <a:latin typeface="Garamond" panose="02020404030301010803" pitchFamily="18" charset="0"/>
              </a:rPr>
              <a:t>Help administration determine effectiveness of Goshen’s iPad Program</a:t>
            </a:r>
          </a:p>
          <a:p>
            <a:pPr lvl="1"/>
            <a:r>
              <a:rPr lang="en-US" sz="2000" dirty="0">
                <a:latin typeface="Garamond" panose="02020404030301010803" pitchFamily="18" charset="0"/>
              </a:rPr>
              <a:t>Decision in October 2016</a:t>
            </a:r>
          </a:p>
          <a:p>
            <a:pPr marL="342900" lvl="1" indent="0">
              <a:buNone/>
            </a:pPr>
            <a:endParaRPr lang="en-US" sz="2000" dirty="0">
              <a:latin typeface="Garamond" panose="02020404030301010803" pitchFamily="18" charset="0"/>
            </a:endParaRPr>
          </a:p>
          <a:p>
            <a:r>
              <a:rPr lang="en-US" sz="2400" dirty="0">
                <a:latin typeface="Garamond" panose="02020404030301010803" pitchFamily="18" charset="0"/>
              </a:rPr>
              <a:t>Compare Goshen’s program with programs around the world</a:t>
            </a:r>
          </a:p>
          <a:p>
            <a:pPr lvl="1"/>
            <a:r>
              <a:rPr lang="en-US" sz="2000" dirty="0">
                <a:latin typeface="Garamond" panose="02020404030301010803" pitchFamily="18" charset="0"/>
              </a:rPr>
              <a:t>What works for other schools?</a:t>
            </a:r>
          </a:p>
          <a:p>
            <a:endParaRPr lang="en-US" dirty="0" smtClean="0"/>
          </a:p>
          <a:p>
            <a:endParaRPr lang="en-US" dirty="0" smtClean="0"/>
          </a:p>
          <a:p>
            <a:endParaRPr lang="en-US" dirty="0" smtClean="0"/>
          </a:p>
        </p:txBody>
      </p:sp>
      <p:pic>
        <p:nvPicPr>
          <p:cNvPr id="2050" name="Picture 2" descr="MINI2-SPA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4041" y="3807622"/>
            <a:ext cx="3732171" cy="254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63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buBcSPweeUNBvHEzy7LbZGK60Vw61t2y9sE4J-sa4UKQya064af-DpANF7ymJi8Yp-lJasdVflmsrZFsSA1owoIfWUdNdJpCsx5XuGdEbPhP6BELSckNs3XI_OMqfunewD58GdDuv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09" y="2998874"/>
            <a:ext cx="4368813" cy="2701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8916" y="1131094"/>
            <a:ext cx="8166434" cy="994172"/>
          </a:xfrm>
        </p:spPr>
        <p:txBody>
          <a:bodyPr>
            <a:normAutofit/>
          </a:bodyPr>
          <a:lstStyle/>
          <a:p>
            <a:r>
              <a:rPr lang="en-US" sz="4400" dirty="0">
                <a:latin typeface="Garamond" panose="02020404030301010803" pitchFamily="18" charset="0"/>
              </a:rPr>
              <a:t>What did I actually do?</a:t>
            </a:r>
            <a:endParaRPr lang="en-US" sz="4400" dirty="0">
              <a:latin typeface="Garamond" panose="02020404030301010803" pitchFamily="18" charset="0"/>
            </a:endParaRPr>
          </a:p>
        </p:txBody>
      </p:sp>
      <p:sp>
        <p:nvSpPr>
          <p:cNvPr id="3" name="Content Placeholder 2"/>
          <p:cNvSpPr>
            <a:spLocks noGrp="1"/>
          </p:cNvSpPr>
          <p:nvPr>
            <p:ph idx="1"/>
          </p:nvPr>
        </p:nvSpPr>
        <p:spPr>
          <a:xfrm>
            <a:off x="348916" y="2226469"/>
            <a:ext cx="8166434" cy="3263504"/>
          </a:xfrm>
        </p:spPr>
        <p:txBody>
          <a:bodyPr>
            <a:normAutofit fontScale="92500" lnSpcReduction="20000"/>
          </a:bodyPr>
          <a:lstStyle/>
          <a:p>
            <a:r>
              <a:rPr lang="en-US" sz="2800" dirty="0">
                <a:latin typeface="Garamond" panose="02020404030301010803" pitchFamily="18" charset="0"/>
              </a:rPr>
              <a:t>Researched schools’ programs online</a:t>
            </a:r>
          </a:p>
          <a:p>
            <a:r>
              <a:rPr lang="en-US" sz="2800" dirty="0">
                <a:latin typeface="Garamond" panose="02020404030301010803" pitchFamily="18" charset="0"/>
              </a:rPr>
              <a:t>Created </a:t>
            </a:r>
            <a:r>
              <a:rPr lang="en-US" sz="2800" dirty="0">
                <a:latin typeface="Garamond" panose="02020404030301010803" pitchFamily="18" charset="0"/>
                <a:hlinkClick r:id="rId3"/>
              </a:rPr>
              <a:t>survey</a:t>
            </a:r>
            <a:endParaRPr lang="en-US" sz="2800" dirty="0">
              <a:latin typeface="Garamond" panose="02020404030301010803" pitchFamily="18" charset="0"/>
            </a:endParaRPr>
          </a:p>
          <a:p>
            <a:r>
              <a:rPr lang="en-US" sz="2800" dirty="0">
                <a:latin typeface="Garamond" panose="02020404030301010803" pitchFamily="18" charset="0"/>
              </a:rPr>
              <a:t>Developed </a:t>
            </a:r>
            <a:r>
              <a:rPr lang="en-US" sz="2800" dirty="0">
                <a:latin typeface="Garamond" panose="02020404030301010803" pitchFamily="18" charset="0"/>
                <a:hlinkClick r:id="rId4"/>
              </a:rPr>
              <a:t>massive spreadsheet</a:t>
            </a:r>
            <a:endParaRPr lang="en-US" sz="2800" dirty="0">
              <a:latin typeface="Garamond" panose="02020404030301010803" pitchFamily="18" charset="0"/>
            </a:endParaRPr>
          </a:p>
          <a:p>
            <a:r>
              <a:rPr lang="en-US" sz="2800" dirty="0">
                <a:latin typeface="Garamond" panose="02020404030301010803" pitchFamily="18" charset="0"/>
              </a:rPr>
              <a:t>Contacted schools again and again</a:t>
            </a:r>
          </a:p>
          <a:p>
            <a:endParaRPr lang="en-US" sz="2800" dirty="0">
              <a:latin typeface="Garamond" panose="02020404030301010803" pitchFamily="18" charset="0"/>
            </a:endParaRPr>
          </a:p>
          <a:p>
            <a:r>
              <a:rPr lang="en-US" sz="2800" dirty="0">
                <a:latin typeface="Garamond" panose="02020404030301010803" pitchFamily="18" charset="0"/>
              </a:rPr>
              <a:t>Good Library</a:t>
            </a:r>
          </a:p>
          <a:p>
            <a:r>
              <a:rPr lang="en-US" sz="2800" dirty="0">
                <a:latin typeface="Garamond" panose="02020404030301010803" pitchFamily="18" charset="0"/>
              </a:rPr>
              <a:t>Friday Colloquiums</a:t>
            </a:r>
          </a:p>
          <a:p>
            <a:r>
              <a:rPr lang="en-US" sz="2800" dirty="0">
                <a:latin typeface="Garamond" panose="02020404030301010803" pitchFamily="18" charset="0"/>
              </a:rPr>
              <a:t>Group Meals</a:t>
            </a:r>
          </a:p>
          <a:p>
            <a:pPr marL="0" indent="0">
              <a:buNone/>
            </a:pPr>
            <a:endParaRPr lang="en-US" dirty="0" smtClean="0"/>
          </a:p>
          <a:p>
            <a:endParaRPr lang="en-US" dirty="0" smtClean="0"/>
          </a:p>
          <a:p>
            <a:endParaRPr lang="en-US" dirty="0" smtClean="0"/>
          </a:p>
        </p:txBody>
      </p:sp>
      <p:sp>
        <p:nvSpPr>
          <p:cNvPr id="4" name="Rectangle 3"/>
          <p:cNvSpPr/>
          <p:nvPr/>
        </p:nvSpPr>
        <p:spPr>
          <a:xfrm>
            <a:off x="6113972" y="3555164"/>
            <a:ext cx="148806" cy="239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7679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715000"/>
          </a:xfrm>
          <a:prstGeom prst="rect">
            <a:avLst/>
          </a:prstGeom>
        </p:spPr>
      </p:pic>
      <p:sp>
        <p:nvSpPr>
          <p:cNvPr id="2" name="Title 1"/>
          <p:cNvSpPr>
            <a:spLocks noGrp="1"/>
          </p:cNvSpPr>
          <p:nvPr>
            <p:ph type="title"/>
          </p:nvPr>
        </p:nvSpPr>
        <p:spPr/>
        <p:txBody>
          <a:bodyPr>
            <a:normAutofit/>
          </a:bodyPr>
          <a:lstStyle/>
          <a:p>
            <a:r>
              <a:rPr lang="en-US" sz="4400" dirty="0">
                <a:latin typeface="Garamond" panose="02020404030301010803" pitchFamily="18" charset="0"/>
              </a:rPr>
              <a:t>Pooling the Data</a:t>
            </a:r>
            <a:endParaRPr lang="en-US" sz="4400" dirty="0">
              <a:latin typeface="Garamond" panose="02020404030301010803" pitchFamily="18" charset="0"/>
            </a:endParaRPr>
          </a:p>
        </p:txBody>
      </p:sp>
      <p:sp>
        <p:nvSpPr>
          <p:cNvPr id="3" name="Content Placeholder 2"/>
          <p:cNvSpPr>
            <a:spLocks noGrp="1"/>
          </p:cNvSpPr>
          <p:nvPr>
            <p:ph idx="1"/>
          </p:nvPr>
        </p:nvSpPr>
        <p:spPr>
          <a:xfrm>
            <a:off x="628650" y="2125266"/>
            <a:ext cx="7886700" cy="3544616"/>
          </a:xfrm>
        </p:spPr>
        <p:txBody>
          <a:bodyPr>
            <a:normAutofit lnSpcReduction="10000"/>
          </a:bodyPr>
          <a:lstStyle/>
          <a:p>
            <a:r>
              <a:rPr lang="en-US" sz="2400" dirty="0">
                <a:latin typeface="Garamond" panose="02020404030301010803" pitchFamily="18" charset="0"/>
              </a:rPr>
              <a:t>Challenges faced</a:t>
            </a:r>
          </a:p>
          <a:p>
            <a:pPr lvl="1"/>
            <a:r>
              <a:rPr lang="en-US" sz="2000" dirty="0">
                <a:latin typeface="Garamond" panose="02020404030301010803" pitchFamily="18" charset="0"/>
              </a:rPr>
              <a:t>Lack of buy-in</a:t>
            </a:r>
          </a:p>
          <a:p>
            <a:pPr lvl="1"/>
            <a:r>
              <a:rPr lang="en-US" sz="2000" dirty="0">
                <a:latin typeface="Garamond" panose="02020404030301010803" pitchFamily="18" charset="0"/>
              </a:rPr>
              <a:t>Maneuvering operating system</a:t>
            </a:r>
          </a:p>
          <a:p>
            <a:pPr lvl="1"/>
            <a:r>
              <a:rPr lang="en-US" sz="2000" dirty="0">
                <a:latin typeface="Garamond" panose="02020404030301010803" pitchFamily="18" charset="0"/>
              </a:rPr>
              <a:t>Resistance to new technology</a:t>
            </a:r>
          </a:p>
          <a:p>
            <a:pPr lvl="1"/>
            <a:r>
              <a:rPr lang="en-US" sz="2000" dirty="0">
                <a:latin typeface="Garamond" panose="02020404030301010803" pitchFamily="18" charset="0"/>
              </a:rPr>
              <a:t>Cost</a:t>
            </a:r>
            <a:endParaRPr lang="en-US" sz="2000" dirty="0">
              <a:latin typeface="Garamond" panose="02020404030301010803" pitchFamily="18" charset="0"/>
            </a:endParaRPr>
          </a:p>
          <a:p>
            <a:r>
              <a:rPr lang="en-US" sz="2400" dirty="0">
                <a:latin typeface="Garamond" panose="02020404030301010803" pitchFamily="18" charset="0"/>
              </a:rPr>
              <a:t>Advantages seen</a:t>
            </a:r>
          </a:p>
          <a:p>
            <a:pPr lvl="1"/>
            <a:r>
              <a:rPr lang="en-US" sz="2000" dirty="0">
                <a:latin typeface="Garamond" panose="02020404030301010803" pitchFamily="18" charset="0"/>
              </a:rPr>
              <a:t>Opportunities for pedagogical development &amp; efficient content creation</a:t>
            </a:r>
          </a:p>
          <a:p>
            <a:pPr lvl="1"/>
            <a:r>
              <a:rPr lang="en-US" sz="2000" dirty="0">
                <a:latin typeface="Garamond" panose="02020404030301010803" pitchFamily="18" charset="0"/>
              </a:rPr>
              <a:t>Technology equality</a:t>
            </a:r>
          </a:p>
          <a:p>
            <a:r>
              <a:rPr lang="en-US" sz="2400" dirty="0">
                <a:latin typeface="Garamond" panose="02020404030301010803" pitchFamily="18" charset="0"/>
              </a:rPr>
              <a:t>Strategies for overcoming challenges</a:t>
            </a:r>
          </a:p>
          <a:p>
            <a:pPr lvl="1"/>
            <a:r>
              <a:rPr lang="en-US" sz="2000" dirty="0">
                <a:latin typeface="Garamond" panose="02020404030301010803" pitchFamily="18" charset="0"/>
              </a:rPr>
              <a:t>Development and training sessions</a:t>
            </a:r>
          </a:p>
          <a:p>
            <a:pPr lvl="1"/>
            <a:r>
              <a:rPr lang="en-US" sz="2000" dirty="0">
                <a:latin typeface="Garamond" panose="02020404030301010803" pitchFamily="18" charset="0"/>
              </a:rPr>
              <a:t>iPad-faculty liaison</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58283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aramond" panose="02020404030301010803" pitchFamily="18" charset="0"/>
              </a:rPr>
              <a:t>Continuing the Project</a:t>
            </a:r>
            <a:endParaRPr lang="en-US" dirty="0">
              <a:latin typeface="Garamond" panose="02020404030301010803" pitchFamily="18" charset="0"/>
            </a:endParaRPr>
          </a:p>
        </p:txBody>
      </p:sp>
      <p:sp>
        <p:nvSpPr>
          <p:cNvPr id="3" name="Content Placeholder 2"/>
          <p:cNvSpPr>
            <a:spLocks noGrp="1"/>
          </p:cNvSpPr>
          <p:nvPr>
            <p:ph idx="1"/>
          </p:nvPr>
        </p:nvSpPr>
        <p:spPr>
          <a:xfrm>
            <a:off x="1876245" y="2420566"/>
            <a:ext cx="6684393" cy="3263504"/>
          </a:xfrm>
        </p:spPr>
        <p:txBody>
          <a:bodyPr>
            <a:normAutofit/>
          </a:bodyPr>
          <a:lstStyle/>
          <a:p>
            <a:pPr marL="0" indent="0">
              <a:buNone/>
            </a:pPr>
            <a:r>
              <a:rPr lang="en-US" sz="2800" dirty="0">
                <a:latin typeface="Garamond" panose="02020404030301010803" pitchFamily="18" charset="0"/>
              </a:rPr>
              <a:t>Creation of GC Internal </a:t>
            </a:r>
            <a:r>
              <a:rPr lang="en-US" sz="2800" dirty="0">
                <a:latin typeface="Garamond" panose="02020404030301010803" pitchFamily="18" charset="0"/>
              </a:rPr>
              <a:t>App</a:t>
            </a:r>
          </a:p>
          <a:p>
            <a:pPr marL="0" indent="0">
              <a:buNone/>
            </a:pPr>
            <a:endParaRPr lang="en-US" sz="1600" dirty="0">
              <a:latin typeface="Garamond" panose="02020404030301010803" pitchFamily="18" charset="0"/>
            </a:endParaRPr>
          </a:p>
          <a:p>
            <a:pPr marL="0" indent="0">
              <a:buNone/>
            </a:pPr>
            <a:r>
              <a:rPr lang="en-US" sz="2800" dirty="0">
                <a:latin typeface="Garamond" panose="02020404030301010803" pitchFamily="18" charset="0"/>
              </a:rPr>
              <a:t>Report for Administration</a:t>
            </a:r>
          </a:p>
          <a:p>
            <a:pPr marL="0" indent="0">
              <a:buNone/>
            </a:pPr>
            <a:endParaRPr lang="en-US" sz="1600" dirty="0">
              <a:latin typeface="Garamond" panose="02020404030301010803" pitchFamily="18" charset="0"/>
            </a:endParaRPr>
          </a:p>
          <a:p>
            <a:pPr marL="0" indent="0">
              <a:buNone/>
            </a:pPr>
            <a:r>
              <a:rPr lang="en-US" sz="2800" dirty="0">
                <a:latin typeface="Garamond" panose="02020404030301010803" pitchFamily="18" charset="0"/>
              </a:rPr>
              <a:t>Junior/Senior Research?</a:t>
            </a:r>
          </a:p>
        </p:txBody>
      </p:sp>
      <p:pic>
        <p:nvPicPr>
          <p:cNvPr id="1026" name="Picture 2" descr="Image result for app st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107" y="2267013"/>
            <a:ext cx="589013" cy="5890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quare cash ap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32" y="2993633"/>
            <a:ext cx="718427" cy="718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tability app ip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107" y="3849667"/>
            <a:ext cx="589013" cy="5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8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Jacob </a:t>
            </a:r>
            <a:r>
              <a:rPr lang="en-US" b="1" dirty="0" err="1"/>
              <a:t>Penner</a:t>
            </a:r>
            <a:r>
              <a:rPr lang="en-US" dirty="0"/>
              <a:t>, Behavioral and Chemical Ecology of a Sexually Dimorphic Desert Lizard</a:t>
            </a:r>
          </a:p>
          <a:p>
            <a:r>
              <a:rPr lang="en-US" b="1" dirty="0"/>
              <a:t>Joelle Friesen</a:t>
            </a:r>
            <a:r>
              <a:rPr lang="en-US" dirty="0"/>
              <a:t>, Investigation into a Putative Fumarate Reductase in </a:t>
            </a:r>
            <a:r>
              <a:rPr lang="en-US" i="1" dirty="0" err="1"/>
              <a:t>Leishmania</a:t>
            </a:r>
            <a:r>
              <a:rPr lang="en-US" i="1" dirty="0"/>
              <a:t> major</a:t>
            </a:r>
          </a:p>
          <a:p>
            <a:r>
              <a:rPr lang="en-US" b="1" dirty="0"/>
              <a:t>Stuart Kurtz</a:t>
            </a:r>
            <a:r>
              <a:rPr lang="en-US" dirty="0"/>
              <a:t>, Pigmentation Genetics of Domestic Pigeons: Pink-eyed Dilution</a:t>
            </a:r>
          </a:p>
          <a:p>
            <a:r>
              <a:rPr lang="en-US" b="1" dirty="0"/>
              <a:t>Jacob </a:t>
            </a:r>
            <a:r>
              <a:rPr lang="en-US" b="1" dirty="0" err="1"/>
              <a:t>Swartley</a:t>
            </a:r>
            <a:r>
              <a:rPr lang="en-US" dirty="0"/>
              <a:t>, Domestic Pigeons: The Dilution Series </a:t>
            </a:r>
            <a:endParaRPr lang="en-US" i="1" dirty="0"/>
          </a:p>
        </p:txBody>
      </p:sp>
      <p:sp>
        <p:nvSpPr>
          <p:cNvPr id="3" name="Title 2"/>
          <p:cNvSpPr>
            <a:spLocks noGrp="1"/>
          </p:cNvSpPr>
          <p:nvPr>
            <p:ph type="title"/>
          </p:nvPr>
        </p:nvSpPr>
        <p:spPr/>
        <p:txBody>
          <a:bodyPr/>
          <a:lstStyle/>
          <a:p>
            <a:r>
              <a:rPr lang="en-US" dirty="0" smtClean="0"/>
              <a:t>Science Speakers</a:t>
            </a:r>
            <a:endParaRPr lang="en-US" dirty="0"/>
          </a:p>
        </p:txBody>
      </p:sp>
    </p:spTree>
    <p:extLst>
      <p:ext uri="{BB962C8B-B14F-4D97-AF65-F5344CB8AC3E}">
        <p14:creationId xmlns:p14="http://schemas.microsoft.com/office/powerpoint/2010/main" val="4138711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Meghan </a:t>
            </a:r>
            <a:r>
              <a:rPr lang="en-US" b="1" dirty="0" err="1" smtClean="0"/>
              <a:t>Gerke</a:t>
            </a:r>
            <a:r>
              <a:rPr lang="en-US" b="1" dirty="0" smtClean="0"/>
              <a:t> </a:t>
            </a:r>
            <a:r>
              <a:rPr lang="en-US" dirty="0" smtClean="0"/>
              <a:t>and Jeanette Shown, Google </a:t>
            </a:r>
            <a:r>
              <a:rPr lang="en-US" dirty="0" err="1" smtClean="0"/>
              <a:t>IgniteCS</a:t>
            </a:r>
            <a:r>
              <a:rPr lang="en-US" dirty="0" smtClean="0"/>
              <a:t>, develop and deliver a computer science outreach program in our community</a:t>
            </a:r>
            <a:endParaRPr lang="en-US" dirty="0"/>
          </a:p>
        </p:txBody>
      </p:sp>
      <p:sp>
        <p:nvSpPr>
          <p:cNvPr id="3" name="Title 2"/>
          <p:cNvSpPr>
            <a:spLocks noGrp="1"/>
          </p:cNvSpPr>
          <p:nvPr>
            <p:ph type="title"/>
          </p:nvPr>
        </p:nvSpPr>
        <p:spPr/>
        <p:txBody>
          <a:bodyPr/>
          <a:lstStyle/>
          <a:p>
            <a:r>
              <a:rPr lang="en-US" dirty="0" smtClean="0"/>
              <a:t>Grants</a:t>
            </a:r>
            <a:endParaRPr lang="en-US" dirty="0"/>
          </a:p>
        </p:txBody>
      </p:sp>
    </p:spTree>
    <p:extLst>
      <p:ext uri="{BB962C8B-B14F-4D97-AF65-F5344CB8AC3E}">
        <p14:creationId xmlns:p14="http://schemas.microsoft.com/office/powerpoint/2010/main" val="4081528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Association for Computing Machinery Programming Contest: </a:t>
            </a:r>
            <a:r>
              <a:rPr lang="en-US" b="1" dirty="0"/>
              <a:t>Christian </a:t>
            </a:r>
            <a:r>
              <a:rPr lang="en-US" b="1" dirty="0" err="1" smtClean="0"/>
              <a:t>Bechler</a:t>
            </a:r>
            <a:r>
              <a:rPr lang="en-US" b="1" dirty="0" smtClean="0"/>
              <a:t>, Kenan </a:t>
            </a:r>
            <a:r>
              <a:rPr lang="en-US" b="1" dirty="0" err="1" smtClean="0"/>
              <a:t>Bitikofer</a:t>
            </a:r>
            <a:r>
              <a:rPr lang="en-US" b="1" dirty="0" smtClean="0"/>
              <a:t>, Matthew </a:t>
            </a:r>
            <a:r>
              <a:rPr lang="en-US" b="1" dirty="0" err="1" smtClean="0"/>
              <a:t>Pletcher</a:t>
            </a:r>
            <a:r>
              <a:rPr lang="en-US" b="1" dirty="0" smtClean="0"/>
              <a:t>, Peter Schrock, Christian </a:t>
            </a:r>
            <a:r>
              <a:rPr lang="en-US" b="1" dirty="0" err="1" smtClean="0"/>
              <a:t>Stoltzfus</a:t>
            </a:r>
            <a:r>
              <a:rPr lang="en-US" b="1" dirty="0" smtClean="0"/>
              <a:t> &amp; Seth Yoder</a:t>
            </a:r>
            <a:r>
              <a:rPr lang="en-US" dirty="0" smtClean="0"/>
              <a:t> (one team came in 7</a:t>
            </a:r>
            <a:r>
              <a:rPr lang="en-US" baseline="30000" dirty="0" smtClean="0"/>
              <a:t>th</a:t>
            </a:r>
            <a:r>
              <a:rPr lang="en-US" dirty="0" smtClean="0"/>
              <a:t> place out of 60 teams in our region)</a:t>
            </a:r>
          </a:p>
          <a:p>
            <a:r>
              <a:rPr lang="en-US" dirty="0" smtClean="0"/>
              <a:t>Putnam Competition: </a:t>
            </a:r>
            <a:r>
              <a:rPr lang="en-US" b="1" dirty="0"/>
              <a:t>Bryan </a:t>
            </a:r>
            <a:r>
              <a:rPr lang="en-US" b="1" dirty="0" smtClean="0"/>
              <a:t>Yoder </a:t>
            </a:r>
            <a:r>
              <a:rPr lang="en-US" dirty="0" smtClean="0"/>
              <a:t>(73</a:t>
            </a:r>
            <a:r>
              <a:rPr lang="en-US" baseline="30000" dirty="0" smtClean="0"/>
              <a:t>rd</a:t>
            </a:r>
            <a:r>
              <a:rPr lang="en-US" dirty="0" smtClean="0"/>
              <a:t> percentile), </a:t>
            </a:r>
            <a:r>
              <a:rPr lang="en-US" b="1" dirty="0"/>
              <a:t>Peter </a:t>
            </a:r>
            <a:r>
              <a:rPr lang="en-US" b="1" dirty="0" smtClean="0"/>
              <a:t>Schrock &amp; </a:t>
            </a:r>
            <a:r>
              <a:rPr lang="en-US" b="1" dirty="0"/>
              <a:t>Kenan </a:t>
            </a:r>
            <a:r>
              <a:rPr lang="en-US" b="1" dirty="0" err="1" smtClean="0"/>
              <a:t>Bitikofer</a:t>
            </a:r>
            <a:r>
              <a:rPr lang="en-US" dirty="0" smtClean="0"/>
              <a:t>; GC team ranked 148 out of 554 teams internationally</a:t>
            </a:r>
          </a:p>
          <a:p>
            <a:r>
              <a:rPr lang="en-US" dirty="0" smtClean="0"/>
              <a:t>Indiana Colleges Mathematics Contest</a:t>
            </a:r>
            <a:r>
              <a:rPr lang="en-US" dirty="0"/>
              <a:t>: </a:t>
            </a:r>
            <a:r>
              <a:rPr lang="en-US" b="1" dirty="0"/>
              <a:t>Matthew Chen, Abby </a:t>
            </a:r>
            <a:r>
              <a:rPr lang="en-US" b="1" dirty="0" err="1"/>
              <a:t>Flickner</a:t>
            </a:r>
            <a:r>
              <a:rPr lang="en-US" b="1" dirty="0"/>
              <a:t>, Lucas </a:t>
            </a:r>
            <a:r>
              <a:rPr lang="en-US" b="1" dirty="0" err="1"/>
              <a:t>Harnish</a:t>
            </a:r>
            <a:r>
              <a:rPr lang="en-US" b="1" dirty="0"/>
              <a:t>, Jon </a:t>
            </a:r>
            <a:r>
              <a:rPr lang="en-US" b="1" dirty="0" err="1"/>
              <a:t>Kaasa</a:t>
            </a:r>
            <a:r>
              <a:rPr lang="en-US" b="1" dirty="0"/>
              <a:t>, Matthew </a:t>
            </a:r>
            <a:r>
              <a:rPr lang="en-US" b="1" dirty="0" err="1"/>
              <a:t>Pletcher</a:t>
            </a:r>
            <a:r>
              <a:rPr lang="en-US" b="1" dirty="0"/>
              <a:t>, Peter Schrock, </a:t>
            </a:r>
            <a:r>
              <a:rPr lang="en-US" b="1" dirty="0" smtClean="0"/>
              <a:t>&amp; Bryan Yoder</a:t>
            </a:r>
            <a:endParaRPr lang="en-US" b="1" dirty="0"/>
          </a:p>
        </p:txBody>
      </p:sp>
      <p:sp>
        <p:nvSpPr>
          <p:cNvPr id="3" name="Title 2"/>
          <p:cNvSpPr>
            <a:spLocks noGrp="1"/>
          </p:cNvSpPr>
          <p:nvPr>
            <p:ph type="title"/>
          </p:nvPr>
        </p:nvSpPr>
        <p:spPr/>
        <p:txBody>
          <a:bodyPr/>
          <a:lstStyle/>
          <a:p>
            <a:r>
              <a:rPr lang="en-US" dirty="0" smtClean="0"/>
              <a:t>Contests</a:t>
            </a:r>
            <a:endParaRPr lang="en-US" dirty="0"/>
          </a:p>
        </p:txBody>
      </p:sp>
    </p:spTree>
    <p:extLst>
      <p:ext uri="{BB962C8B-B14F-4D97-AF65-F5344CB8AC3E}">
        <p14:creationId xmlns:p14="http://schemas.microsoft.com/office/powerpoint/2010/main" val="261684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lobalgamejam.org/sites/default/files/styles/game_listing__wide/public/game/featured_image/head-01.jpg?itok=vIZEyK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61" y="228600"/>
            <a:ext cx="2787502" cy="1981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8" name="Picture 4" descr="http://globalgamejam.org/sites/default/files/styles/game_listing__wide/public/game/featured_image/chad_fight.png?itok=W3Q4FP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442" y="228600"/>
            <a:ext cx="278750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lobalgamejam.org/sites/default/files/styles/game_listing__wide/public/game/featured_image/icst_logo.jpg?itok=uFK1Wz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084" y="228600"/>
            <a:ext cx="2787502"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99251" y="2248353"/>
            <a:ext cx="7987553" cy="3877815"/>
          </a:xfrm>
        </p:spPr>
        <p:txBody>
          <a:bodyPr>
            <a:normAutofit fontScale="92500" lnSpcReduction="10000"/>
          </a:bodyPr>
          <a:lstStyle/>
          <a:p>
            <a:r>
              <a:rPr lang="en-US" dirty="0"/>
              <a:t>The Global Game Jam (GGJ) is the world's largest game </a:t>
            </a:r>
            <a:r>
              <a:rPr lang="en-US" dirty="0" smtClean="0"/>
              <a:t>creation event</a:t>
            </a:r>
            <a:r>
              <a:rPr lang="en-US" dirty="0"/>
              <a:t> taking place around the world at physical locations. </a:t>
            </a:r>
            <a:r>
              <a:rPr lang="en-US" dirty="0" smtClean="0"/>
              <a:t> In January 2016, there were 36,164 </a:t>
            </a:r>
            <a:r>
              <a:rPr lang="en-US" dirty="0"/>
              <a:t>people registered for </a:t>
            </a:r>
            <a:r>
              <a:rPr lang="en-US" dirty="0" smtClean="0"/>
              <a:t>632 </a:t>
            </a:r>
            <a:r>
              <a:rPr lang="en-US" dirty="0"/>
              <a:t>jam sites in </a:t>
            </a:r>
            <a:r>
              <a:rPr lang="en-US" dirty="0" smtClean="0"/>
              <a:t>93 </a:t>
            </a:r>
            <a:r>
              <a:rPr lang="en-US" dirty="0"/>
              <a:t>countries and </a:t>
            </a:r>
            <a:r>
              <a:rPr lang="en-US" dirty="0" smtClean="0"/>
              <a:t>6,866 </a:t>
            </a:r>
            <a:r>
              <a:rPr lang="en-US" dirty="0"/>
              <a:t>games were produced</a:t>
            </a:r>
            <a:r>
              <a:rPr lang="en-US" dirty="0" smtClean="0"/>
              <a:t>.</a:t>
            </a:r>
          </a:p>
          <a:p>
            <a:r>
              <a:rPr lang="en-US" dirty="0" smtClean="0"/>
              <a:t>Goshen College was one of the sites, drawing people from as far away as Ball State University as well as Goshen </a:t>
            </a:r>
            <a:r>
              <a:rPr lang="en-US" dirty="0"/>
              <a:t>College students </a:t>
            </a:r>
            <a:r>
              <a:rPr lang="en-US" b="1" dirty="0" err="1" smtClean="0"/>
              <a:t>Mikol</a:t>
            </a:r>
            <a:r>
              <a:rPr lang="en-US" b="1" dirty="0" smtClean="0"/>
              <a:t> </a:t>
            </a:r>
            <a:r>
              <a:rPr lang="en-US" b="1" dirty="0" err="1" smtClean="0"/>
              <a:t>Aspinwall</a:t>
            </a:r>
            <a:r>
              <a:rPr lang="en-US" b="1" dirty="0" smtClean="0"/>
              <a:t>, </a:t>
            </a:r>
            <a:r>
              <a:rPr lang="en-US" b="1" dirty="0" err="1" smtClean="0"/>
              <a:t>Diona</a:t>
            </a:r>
            <a:r>
              <a:rPr lang="en-US" b="1" dirty="0" smtClean="0"/>
              <a:t> Beck, </a:t>
            </a:r>
            <a:r>
              <a:rPr lang="en-US" b="1" dirty="0" err="1" smtClean="0"/>
              <a:t>Yanini</a:t>
            </a:r>
            <a:r>
              <a:rPr lang="en-US" b="1" dirty="0" smtClean="0"/>
              <a:t> </a:t>
            </a:r>
            <a:r>
              <a:rPr lang="en-US" b="1" dirty="0" err="1" smtClean="0"/>
              <a:t>Davilla</a:t>
            </a:r>
            <a:r>
              <a:rPr lang="en-US" b="1" dirty="0" smtClean="0"/>
              <a:t>, Kendall Friesen, Carter McKay-</a:t>
            </a:r>
            <a:r>
              <a:rPr lang="en-US" b="1" dirty="0" err="1" smtClean="0"/>
              <a:t>Epp</a:t>
            </a:r>
            <a:r>
              <a:rPr lang="en-US" b="1" dirty="0" smtClean="0"/>
              <a:t>, Kendall </a:t>
            </a:r>
            <a:r>
              <a:rPr lang="en-US" b="1" dirty="0"/>
              <a:t>Miller, </a:t>
            </a:r>
            <a:r>
              <a:rPr lang="en-US" b="1" dirty="0" smtClean="0"/>
              <a:t>Jacob </a:t>
            </a:r>
            <a:r>
              <a:rPr lang="en-US" b="1" dirty="0" err="1" smtClean="0"/>
              <a:t>Nofziger</a:t>
            </a:r>
            <a:r>
              <a:rPr lang="en-US" b="1" dirty="0" smtClean="0"/>
              <a:t>, </a:t>
            </a:r>
            <a:r>
              <a:rPr lang="en-US" b="1" dirty="0" err="1" smtClean="0"/>
              <a:t>Deeksha</a:t>
            </a:r>
            <a:r>
              <a:rPr lang="en-US" b="1" dirty="0" smtClean="0"/>
              <a:t> </a:t>
            </a:r>
            <a:r>
              <a:rPr lang="en-US" b="1" dirty="0" err="1" smtClean="0"/>
              <a:t>Pagar</a:t>
            </a:r>
            <a:r>
              <a:rPr lang="en-US" b="1" dirty="0" smtClean="0"/>
              <a:t>, Matthew </a:t>
            </a:r>
            <a:r>
              <a:rPr lang="en-US" b="1" dirty="0" err="1"/>
              <a:t>Pletcher</a:t>
            </a:r>
            <a:r>
              <a:rPr lang="en-US" b="1" dirty="0"/>
              <a:t>, </a:t>
            </a:r>
            <a:r>
              <a:rPr lang="en-US" b="1" dirty="0" smtClean="0"/>
              <a:t>Christian </a:t>
            </a:r>
            <a:r>
              <a:rPr lang="en-US" b="1" dirty="0" err="1" smtClean="0"/>
              <a:t>Stoltzfus</a:t>
            </a:r>
            <a:r>
              <a:rPr lang="en-US" b="1" dirty="0" smtClean="0"/>
              <a:t>, &amp; </a:t>
            </a:r>
            <a:r>
              <a:rPr lang="en-US" b="1" dirty="0" err="1" smtClean="0"/>
              <a:t>Nimoy</a:t>
            </a:r>
            <a:r>
              <a:rPr lang="en-US" b="1" dirty="0" smtClean="0"/>
              <a:t> Vaidya</a:t>
            </a:r>
            <a:r>
              <a:rPr lang="en-US" dirty="0" smtClean="0"/>
              <a:t>.</a:t>
            </a:r>
          </a:p>
          <a:p>
            <a:r>
              <a:rPr lang="en-US" dirty="0" smtClean="0"/>
              <a:t>This year, the GGJ will be held January 20-22, 2017.</a:t>
            </a:r>
            <a:endParaRPr lang="en-US" dirty="0"/>
          </a:p>
        </p:txBody>
      </p:sp>
      <p:sp>
        <p:nvSpPr>
          <p:cNvPr id="3" name="Title 2"/>
          <p:cNvSpPr>
            <a:spLocks noGrp="1"/>
          </p:cNvSpPr>
          <p:nvPr>
            <p:ph type="title"/>
          </p:nvPr>
        </p:nvSpPr>
        <p:spPr/>
        <p:txBody>
          <a:bodyPr/>
          <a:lstStyle/>
          <a:p>
            <a:r>
              <a:rPr lang="en-US" dirty="0" smtClean="0">
                <a:solidFill>
                  <a:schemeClr val="bg1"/>
                </a:solidFill>
              </a:rPr>
              <a:t>Global Game Jam</a:t>
            </a:r>
            <a:endParaRPr lang="en-US" dirty="0">
              <a:solidFill>
                <a:schemeClr val="bg1"/>
              </a:solidFill>
            </a:endParaRPr>
          </a:p>
        </p:txBody>
      </p:sp>
    </p:spTree>
    <p:extLst>
      <p:ext uri="{BB962C8B-B14F-4D97-AF65-F5344CB8AC3E}">
        <p14:creationId xmlns:p14="http://schemas.microsoft.com/office/powerpoint/2010/main" val="693641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1" y="2248353"/>
            <a:ext cx="7987553" cy="3877815"/>
          </a:xfrm>
        </p:spPr>
        <p:txBody>
          <a:bodyPr/>
          <a:lstStyle/>
          <a:p>
            <a:r>
              <a:rPr lang="en-US" dirty="0" smtClean="0"/>
              <a:t>Over 100 students, faculty, and community members volunteered to run 23 events for 8 middle school and 13 high school teams on Saturday, February, 13, 2016.</a:t>
            </a:r>
          </a:p>
          <a:p>
            <a:r>
              <a:rPr lang="en-US" dirty="0" smtClean="0"/>
              <a:t>This year, the Goshen College Regional Tournament will be on Saturday, February 11, 2017.</a:t>
            </a:r>
            <a:endParaRPr lang="en-US" dirty="0"/>
          </a:p>
        </p:txBody>
      </p:sp>
      <p:sp>
        <p:nvSpPr>
          <p:cNvPr id="3" name="Title 2"/>
          <p:cNvSpPr>
            <a:spLocks noGrp="1"/>
          </p:cNvSpPr>
          <p:nvPr>
            <p:ph type="title"/>
          </p:nvPr>
        </p:nvSpPr>
        <p:spPr/>
        <p:txBody>
          <a:bodyPr/>
          <a:lstStyle/>
          <a:p>
            <a:r>
              <a:rPr lang="en-US" dirty="0" smtClean="0"/>
              <a:t>Science Olympiad</a:t>
            </a:r>
            <a:endParaRPr lang="en-US" dirty="0"/>
          </a:p>
        </p:txBody>
      </p:sp>
      <p:pic>
        <p:nvPicPr>
          <p:cNvPr id="2050" name="Picture 2" descr="IMG_0124_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95801"/>
            <a:ext cx="3134570" cy="20897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housman\Desktop\Archive\SciOlymp\graphics\188843_logo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904" y="4486662"/>
            <a:ext cx="3816096" cy="209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8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Awarded to </a:t>
            </a:r>
            <a:r>
              <a:rPr lang="en-US" dirty="0"/>
              <a:t>women who are considering graduate studies in the </a:t>
            </a:r>
            <a:r>
              <a:rPr lang="en-US" dirty="0" smtClean="0"/>
              <a:t>sciences</a:t>
            </a:r>
            <a:endParaRPr lang="en-US" dirty="0"/>
          </a:p>
          <a:p>
            <a:r>
              <a:rPr lang="en-US" b="1" dirty="0"/>
              <a:t>Sophie </a:t>
            </a:r>
            <a:r>
              <a:rPr lang="en-US" b="1" dirty="0" smtClean="0"/>
              <a:t>Sears </a:t>
            </a:r>
            <a:r>
              <a:rPr lang="en-US" dirty="0" smtClean="0"/>
              <a:t>&amp; </a:t>
            </a:r>
            <a:r>
              <a:rPr lang="en-US" b="1" dirty="0" smtClean="0"/>
              <a:t>Cecilia </a:t>
            </a:r>
            <a:r>
              <a:rPr lang="en-US" b="1" dirty="0"/>
              <a:t>Lapp </a:t>
            </a:r>
            <a:r>
              <a:rPr lang="en-US" b="1" dirty="0" err="1" smtClean="0"/>
              <a:t>Stoltzfus</a:t>
            </a:r>
            <a:r>
              <a:rPr lang="en-US" b="1" dirty="0" smtClean="0"/>
              <a:t> </a:t>
            </a:r>
            <a:r>
              <a:rPr lang="en-US" dirty="0" smtClean="0"/>
              <a:t>(2015-16)</a:t>
            </a:r>
          </a:p>
          <a:p>
            <a:r>
              <a:rPr lang="en-US" dirty="0" smtClean="0"/>
              <a:t>No one (2016-17)</a:t>
            </a:r>
            <a:endParaRPr lang="en-US" dirty="0"/>
          </a:p>
        </p:txBody>
      </p:sp>
      <p:sp>
        <p:nvSpPr>
          <p:cNvPr id="3" name="Title 2"/>
          <p:cNvSpPr>
            <a:spLocks noGrp="1"/>
          </p:cNvSpPr>
          <p:nvPr>
            <p:ph type="title"/>
          </p:nvPr>
        </p:nvSpPr>
        <p:spPr>
          <a:xfrm>
            <a:off x="688492" y="381000"/>
            <a:ext cx="7756263" cy="1054250"/>
          </a:xfrm>
        </p:spPr>
        <p:txBody>
          <a:bodyPr/>
          <a:lstStyle/>
          <a:p>
            <a:r>
              <a:rPr lang="en-US" dirty="0"/>
              <a:t>Alicia Showalter Reynolds Scholarship</a:t>
            </a:r>
          </a:p>
        </p:txBody>
      </p:sp>
    </p:spTree>
    <p:extLst>
      <p:ext uri="{BB962C8B-B14F-4D97-AF65-F5344CB8AC3E}">
        <p14:creationId xmlns:p14="http://schemas.microsoft.com/office/powerpoint/2010/main" val="2527866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Awarded to an upper-level Chemistry major in honor of Don Clemens’ 30+ years as a Chemistry Professor</a:t>
            </a:r>
          </a:p>
          <a:p>
            <a:r>
              <a:rPr lang="en-US" b="1" dirty="0" smtClean="0"/>
              <a:t>Stuart Kurtz </a:t>
            </a:r>
            <a:r>
              <a:rPr lang="en-US" dirty="0" smtClean="0"/>
              <a:t>(2015-16)</a:t>
            </a:r>
          </a:p>
          <a:p>
            <a:r>
              <a:rPr lang="en-US" b="1" dirty="0" smtClean="0"/>
              <a:t>Lauren Wenger</a:t>
            </a:r>
            <a:r>
              <a:rPr lang="en-US" dirty="0" smtClean="0"/>
              <a:t> (2016-17)</a:t>
            </a:r>
            <a:endParaRPr lang="en-US" b="1" dirty="0"/>
          </a:p>
        </p:txBody>
      </p:sp>
      <p:sp>
        <p:nvSpPr>
          <p:cNvPr id="3" name="Title 2"/>
          <p:cNvSpPr>
            <a:spLocks noGrp="1"/>
          </p:cNvSpPr>
          <p:nvPr>
            <p:ph type="title"/>
          </p:nvPr>
        </p:nvSpPr>
        <p:spPr/>
        <p:txBody>
          <a:bodyPr/>
          <a:lstStyle/>
          <a:p>
            <a:r>
              <a:rPr lang="en-US" dirty="0" smtClean="0"/>
              <a:t>Clemens Scholarship</a:t>
            </a:r>
            <a:endParaRPr lang="en-US" dirty="0"/>
          </a:p>
        </p:txBody>
      </p:sp>
    </p:spTree>
    <p:extLst>
      <p:ext uri="{BB962C8B-B14F-4D97-AF65-F5344CB8AC3E}">
        <p14:creationId xmlns:p14="http://schemas.microsoft.com/office/powerpoint/2010/main" val="2737191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Academically talented first-generation students majoring in STEM.  </a:t>
            </a:r>
          </a:p>
          <a:p>
            <a:r>
              <a:rPr lang="en-US" dirty="0" smtClean="0"/>
              <a:t>Money provided by the National Science Foundation.</a:t>
            </a:r>
          </a:p>
          <a:p>
            <a:r>
              <a:rPr lang="en-US" dirty="0" smtClean="0"/>
              <a:t>First Years: </a:t>
            </a:r>
            <a:r>
              <a:rPr lang="en-US" b="1" dirty="0" err="1" smtClean="0"/>
              <a:t>Ameera</a:t>
            </a:r>
            <a:r>
              <a:rPr lang="en-US" b="1" dirty="0" smtClean="0"/>
              <a:t> </a:t>
            </a:r>
            <a:r>
              <a:rPr lang="en-US" b="1" dirty="0" err="1" smtClean="0"/>
              <a:t>Alshuga</a:t>
            </a:r>
            <a:r>
              <a:rPr lang="en-US" b="1" dirty="0" smtClean="0"/>
              <a:t>, Tyler </a:t>
            </a:r>
            <a:r>
              <a:rPr lang="en-US" b="1" dirty="0" err="1" smtClean="0"/>
              <a:t>Lautenschleger</a:t>
            </a:r>
            <a:r>
              <a:rPr lang="en-US" b="1" dirty="0" smtClean="0"/>
              <a:t>, Felix Ortiz, Cassie Rivera</a:t>
            </a:r>
          </a:p>
          <a:p>
            <a:r>
              <a:rPr lang="en-US" dirty="0" smtClean="0"/>
              <a:t>Sophomores: </a:t>
            </a:r>
            <a:r>
              <a:rPr lang="en-US" b="1" dirty="0" smtClean="0"/>
              <a:t>Morgan Catron, </a:t>
            </a:r>
            <a:r>
              <a:rPr lang="en-US" b="1" dirty="0" err="1" smtClean="0"/>
              <a:t>McKinzi</a:t>
            </a:r>
            <a:r>
              <a:rPr lang="en-US" b="1" dirty="0" smtClean="0"/>
              <a:t> Vega</a:t>
            </a:r>
            <a:endParaRPr lang="en-US" b="1" dirty="0"/>
          </a:p>
          <a:p>
            <a:r>
              <a:rPr lang="en-US" dirty="0" smtClean="0"/>
              <a:t>Juniors: </a:t>
            </a:r>
            <a:r>
              <a:rPr lang="en-US" b="1" dirty="0" smtClean="0"/>
              <a:t>Philip Chan, Meghan </a:t>
            </a:r>
            <a:r>
              <a:rPr lang="en-US" b="1" dirty="0" err="1" smtClean="0"/>
              <a:t>Gerke</a:t>
            </a:r>
            <a:r>
              <a:rPr lang="en-US" b="1" dirty="0" smtClean="0"/>
              <a:t>, Bryan Nguyen, </a:t>
            </a:r>
            <a:r>
              <a:rPr lang="en-US" b="1" dirty="0" err="1" smtClean="0"/>
              <a:t>Dmitriy</a:t>
            </a:r>
            <a:r>
              <a:rPr lang="en-US" b="1" dirty="0" smtClean="0"/>
              <a:t> </a:t>
            </a:r>
            <a:r>
              <a:rPr lang="en-US" b="1" dirty="0" err="1" smtClean="0"/>
              <a:t>Shendel</a:t>
            </a:r>
            <a:endParaRPr lang="en-US" b="1" dirty="0" smtClean="0"/>
          </a:p>
          <a:p>
            <a:r>
              <a:rPr lang="en-US" dirty="0" smtClean="0"/>
              <a:t>Senior: </a:t>
            </a:r>
            <a:r>
              <a:rPr lang="en-US" b="1" dirty="0" smtClean="0"/>
              <a:t>Josue </a:t>
            </a:r>
            <a:r>
              <a:rPr lang="en-US" b="1" dirty="0"/>
              <a:t>De La </a:t>
            </a:r>
            <a:r>
              <a:rPr lang="en-US" b="1" dirty="0" smtClean="0"/>
              <a:t>Rosa</a:t>
            </a:r>
            <a:endParaRPr lang="en-US" b="1" dirty="0"/>
          </a:p>
        </p:txBody>
      </p:sp>
      <p:sp>
        <p:nvSpPr>
          <p:cNvPr id="3" name="Title 2"/>
          <p:cNvSpPr>
            <a:spLocks noGrp="1"/>
          </p:cNvSpPr>
          <p:nvPr>
            <p:ph type="title"/>
          </p:nvPr>
        </p:nvSpPr>
        <p:spPr/>
        <p:txBody>
          <a:bodyPr/>
          <a:lstStyle/>
          <a:p>
            <a:r>
              <a:rPr lang="en-US" dirty="0" smtClean="0"/>
              <a:t>Leaf Scholars</a:t>
            </a:r>
            <a:endParaRPr lang="en-US" dirty="0"/>
          </a:p>
        </p:txBody>
      </p:sp>
    </p:spTree>
    <p:extLst>
      <p:ext uri="{BB962C8B-B14F-4D97-AF65-F5344CB8AC3E}">
        <p14:creationId xmlns:p14="http://schemas.microsoft.com/office/powerpoint/2010/main" val="333896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248353"/>
            <a:ext cx="7745505" cy="2323649"/>
          </a:xfrm>
        </p:spPr>
        <p:txBody>
          <a:bodyPr>
            <a:normAutofit/>
          </a:bodyPr>
          <a:lstStyle/>
          <a:p>
            <a:r>
              <a:rPr lang="en-US" dirty="0" smtClean="0"/>
              <a:t>Awarded to </a:t>
            </a:r>
            <a:r>
              <a:rPr lang="en-US" dirty="0"/>
              <a:t>women </a:t>
            </a:r>
            <a:r>
              <a:rPr lang="en-US" dirty="0" smtClean="0"/>
              <a:t>majoring in computing or mathematics</a:t>
            </a:r>
            <a:endParaRPr lang="en-US" dirty="0"/>
          </a:p>
          <a:p>
            <a:r>
              <a:rPr lang="en-US" b="1" dirty="0" smtClean="0"/>
              <a:t>Lydia Miller </a:t>
            </a:r>
            <a:r>
              <a:rPr lang="en-US" dirty="0" smtClean="0"/>
              <a:t>(2015-16)</a:t>
            </a:r>
          </a:p>
          <a:p>
            <a:r>
              <a:rPr lang="en-US" b="1" dirty="0" smtClean="0"/>
              <a:t>Meghan </a:t>
            </a:r>
            <a:r>
              <a:rPr lang="en-US" b="1" dirty="0" err="1" smtClean="0"/>
              <a:t>Gerke</a:t>
            </a:r>
            <a:r>
              <a:rPr lang="en-US" dirty="0" smtClean="0"/>
              <a:t> (2016-17)</a:t>
            </a:r>
            <a:endParaRPr lang="en-US" b="1" dirty="0"/>
          </a:p>
        </p:txBody>
      </p:sp>
      <p:sp>
        <p:nvSpPr>
          <p:cNvPr id="3" name="Title 2"/>
          <p:cNvSpPr>
            <a:spLocks noGrp="1"/>
          </p:cNvSpPr>
          <p:nvPr>
            <p:ph type="title"/>
          </p:nvPr>
        </p:nvSpPr>
        <p:spPr>
          <a:xfrm>
            <a:off x="688492" y="381000"/>
            <a:ext cx="7756263" cy="1054250"/>
          </a:xfrm>
        </p:spPr>
        <p:txBody>
          <a:bodyPr/>
          <a:lstStyle/>
          <a:p>
            <a:r>
              <a:rPr lang="en-US" dirty="0" smtClean="0"/>
              <a:t>Sarah G. </a:t>
            </a:r>
            <a:r>
              <a:rPr lang="en-US" dirty="0" err="1" smtClean="0"/>
              <a:t>Rody</a:t>
            </a:r>
            <a:r>
              <a:rPr lang="en-US" dirty="0" smtClean="0"/>
              <a:t> Scholarship</a:t>
            </a:r>
            <a:endParaRPr lang="en-US" dirty="0"/>
          </a:p>
        </p:txBody>
      </p:sp>
    </p:spTree>
    <p:extLst>
      <p:ext uri="{BB962C8B-B14F-4D97-AF65-F5344CB8AC3E}">
        <p14:creationId xmlns:p14="http://schemas.microsoft.com/office/powerpoint/2010/main" val="679638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248353"/>
            <a:ext cx="7745505" cy="2018849"/>
          </a:xfrm>
        </p:spPr>
        <p:txBody>
          <a:bodyPr>
            <a:normAutofit/>
          </a:bodyPr>
          <a:lstStyle/>
          <a:p>
            <a:r>
              <a:rPr lang="en-US" dirty="0"/>
              <a:t>Awarded annually to mathematics majors seeking secondary certification</a:t>
            </a:r>
          </a:p>
          <a:p>
            <a:r>
              <a:rPr lang="en-US" b="1" dirty="0"/>
              <a:t>Leah Landis</a:t>
            </a:r>
            <a:r>
              <a:rPr lang="en-US" dirty="0"/>
              <a:t>, </a:t>
            </a:r>
            <a:r>
              <a:rPr lang="en-US" b="1" dirty="0"/>
              <a:t>Rae Ann </a:t>
            </a:r>
            <a:r>
              <a:rPr lang="en-US" b="1" dirty="0" smtClean="0"/>
              <a:t>Miller</a:t>
            </a:r>
            <a:r>
              <a:rPr lang="en-US" dirty="0" smtClean="0"/>
              <a:t> &amp; </a:t>
            </a:r>
            <a:r>
              <a:rPr lang="en-US" b="1" dirty="0"/>
              <a:t>Colleen </a:t>
            </a:r>
            <a:r>
              <a:rPr lang="en-US" b="1" dirty="0" err="1"/>
              <a:t>Weldy</a:t>
            </a:r>
            <a:r>
              <a:rPr lang="en-US" b="1" dirty="0"/>
              <a:t> </a:t>
            </a:r>
            <a:r>
              <a:rPr lang="en-US" dirty="0"/>
              <a:t>(2016-17)</a:t>
            </a:r>
          </a:p>
        </p:txBody>
      </p:sp>
      <p:sp>
        <p:nvSpPr>
          <p:cNvPr id="3" name="Title 2"/>
          <p:cNvSpPr>
            <a:spLocks noGrp="1"/>
          </p:cNvSpPr>
          <p:nvPr>
            <p:ph type="title"/>
          </p:nvPr>
        </p:nvSpPr>
        <p:spPr>
          <a:xfrm>
            <a:off x="688492" y="381000"/>
            <a:ext cx="7756263" cy="1054250"/>
          </a:xfrm>
        </p:spPr>
        <p:txBody>
          <a:bodyPr/>
          <a:lstStyle/>
          <a:p>
            <a:r>
              <a:rPr lang="en-US" dirty="0"/>
              <a:t>Mathematics Instructors' Scholarship</a:t>
            </a:r>
          </a:p>
        </p:txBody>
      </p:sp>
      <p:sp>
        <p:nvSpPr>
          <p:cNvPr id="4" name="Title 2"/>
          <p:cNvSpPr txBox="1">
            <a:spLocks/>
          </p:cNvSpPr>
          <p:nvPr/>
        </p:nvSpPr>
        <p:spPr>
          <a:xfrm>
            <a:off x="381000" y="3733800"/>
            <a:ext cx="8305800"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3800" dirty="0"/>
          </a:p>
        </p:txBody>
      </p:sp>
    </p:spTree>
    <p:extLst>
      <p:ext uri="{BB962C8B-B14F-4D97-AF65-F5344CB8AC3E}">
        <p14:creationId xmlns:p14="http://schemas.microsoft.com/office/powerpoint/2010/main" val="615187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Presented by Professor Dan Smith</a:t>
            </a:r>
          </a:p>
          <a:p>
            <a:r>
              <a:rPr lang="en-US" dirty="0" smtClean="0"/>
              <a:t>Awarded to the highest achieving students in General Chemistry</a:t>
            </a:r>
          </a:p>
          <a:p>
            <a:r>
              <a:rPr lang="en-US" dirty="0" smtClean="0"/>
              <a:t>Prizes provided by CRC Press</a:t>
            </a:r>
          </a:p>
          <a:p>
            <a:r>
              <a:rPr lang="en-US" b="1" dirty="0"/>
              <a:t>Mark </a:t>
            </a:r>
            <a:r>
              <a:rPr lang="en-US" b="1" dirty="0" err="1"/>
              <a:t>Kreider</a:t>
            </a:r>
            <a:endParaRPr lang="en-US" b="1" dirty="0"/>
          </a:p>
        </p:txBody>
      </p:sp>
      <p:sp>
        <p:nvSpPr>
          <p:cNvPr id="3" name="Title 2"/>
          <p:cNvSpPr>
            <a:spLocks noGrp="1"/>
          </p:cNvSpPr>
          <p:nvPr>
            <p:ph type="title"/>
          </p:nvPr>
        </p:nvSpPr>
        <p:spPr/>
        <p:txBody>
          <a:bodyPr/>
          <a:lstStyle/>
          <a:p>
            <a:r>
              <a:rPr lang="en-US" sz="4400" dirty="0"/>
              <a:t>General Chemistry Achievement Award</a:t>
            </a:r>
            <a:endParaRPr lang="en-US" sz="4400" dirty="0"/>
          </a:p>
        </p:txBody>
      </p:sp>
    </p:spTree>
    <p:extLst>
      <p:ext uri="{BB962C8B-B14F-4D97-AF65-F5344CB8AC3E}">
        <p14:creationId xmlns:p14="http://schemas.microsoft.com/office/powerpoint/2010/main" val="22678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133602"/>
            <a:ext cx="7745505" cy="4533451"/>
          </a:xfrm>
        </p:spPr>
        <p:txBody>
          <a:bodyPr>
            <a:normAutofit fontScale="77500" lnSpcReduction="20000"/>
          </a:bodyPr>
          <a:lstStyle/>
          <a:p>
            <a:r>
              <a:rPr lang="en-US" dirty="0" smtClean="0"/>
              <a:t>Indiana </a:t>
            </a:r>
            <a:r>
              <a:rPr lang="en-US" dirty="0"/>
              <a:t>Academy of </a:t>
            </a:r>
            <a:r>
              <a:rPr lang="en-US" dirty="0" smtClean="0"/>
              <a:t>Science</a:t>
            </a:r>
          </a:p>
          <a:p>
            <a:pPr lvl="1"/>
            <a:r>
              <a:rPr lang="en-US" b="1" dirty="0"/>
              <a:t>David </a:t>
            </a:r>
            <a:r>
              <a:rPr lang="en-US" b="1" dirty="0" err="1"/>
              <a:t>Jantz</a:t>
            </a:r>
            <a:r>
              <a:rPr lang="en-US" b="1" dirty="0"/>
              <a:t>, Brenner Burkholder, Nathanael Dick, Tessa Yoder, Aaron Kauffmann &amp; David </a:t>
            </a:r>
            <a:r>
              <a:rPr lang="en-US" b="1" dirty="0" err="1"/>
              <a:t>Slagel</a:t>
            </a:r>
            <a:r>
              <a:rPr lang="en-US" dirty="0"/>
              <a:t>, Optical Density Accurately Predicts Dry Mass of Algae Produced in a Buoyant-Lift </a:t>
            </a:r>
            <a:r>
              <a:rPr lang="en-US" dirty="0" err="1" smtClean="0"/>
              <a:t>Photobioreactor</a:t>
            </a:r>
            <a:endParaRPr lang="en-US" dirty="0"/>
          </a:p>
          <a:p>
            <a:pPr lvl="1"/>
            <a:r>
              <a:rPr lang="en-US" b="1" dirty="0"/>
              <a:t>Aaron Graber, </a:t>
            </a:r>
            <a:r>
              <a:rPr lang="en-US" b="1" dirty="0" err="1"/>
              <a:t>ByeonChan</a:t>
            </a:r>
            <a:r>
              <a:rPr lang="en-US" b="1" dirty="0"/>
              <a:t> Lim, Hayley Mann, Jacob Roth, Zachary Zimmerman, Caleb </a:t>
            </a:r>
            <a:r>
              <a:rPr lang="en-US" b="1" dirty="0" err="1"/>
              <a:t>Derstine</a:t>
            </a:r>
            <a:r>
              <a:rPr lang="en-US" b="1" dirty="0"/>
              <a:t> &amp; </a:t>
            </a:r>
            <a:r>
              <a:rPr lang="en-US" b="1" dirty="0" err="1"/>
              <a:t>Deeksha</a:t>
            </a:r>
            <a:r>
              <a:rPr lang="en-US" b="1" dirty="0"/>
              <a:t> </a:t>
            </a:r>
            <a:r>
              <a:rPr lang="en-US" b="1" dirty="0" err="1"/>
              <a:t>Pagar</a:t>
            </a:r>
            <a:r>
              <a:rPr lang="en-US" dirty="0"/>
              <a:t>, Combinatorial Synthesis of Candidate </a:t>
            </a:r>
            <a:r>
              <a:rPr lang="en-US" dirty="0" smtClean="0"/>
              <a:t>Antibiotics</a:t>
            </a:r>
            <a:endParaRPr lang="en-US" dirty="0"/>
          </a:p>
          <a:p>
            <a:pPr lvl="1"/>
            <a:r>
              <a:rPr lang="en-US" b="1" dirty="0"/>
              <a:t>Jacob </a:t>
            </a:r>
            <a:r>
              <a:rPr lang="en-US" b="1" dirty="0" err="1"/>
              <a:t>Swartley</a:t>
            </a:r>
            <a:r>
              <a:rPr lang="en-US" b="1" dirty="0"/>
              <a:t> &amp; Stuart Kurtz</a:t>
            </a:r>
            <a:r>
              <a:rPr lang="en-US" dirty="0"/>
              <a:t>, Domestic Pigeons: The Dilution </a:t>
            </a:r>
            <a:r>
              <a:rPr lang="en-US" dirty="0" smtClean="0"/>
              <a:t>Series</a:t>
            </a:r>
            <a:endParaRPr lang="en-US" dirty="0"/>
          </a:p>
          <a:p>
            <a:pPr lvl="1"/>
            <a:r>
              <a:rPr lang="en-US" b="1" dirty="0"/>
              <a:t>Stuart Kurtz</a:t>
            </a:r>
            <a:r>
              <a:rPr lang="en-US" dirty="0"/>
              <a:t>, Pigmentation Genetics of Domestic Pigeons: Pink-Eyed </a:t>
            </a:r>
            <a:r>
              <a:rPr lang="en-US" dirty="0" smtClean="0"/>
              <a:t>Dilute</a:t>
            </a:r>
            <a:endParaRPr lang="en-US" dirty="0"/>
          </a:p>
          <a:p>
            <a:pPr lvl="1"/>
            <a:r>
              <a:rPr lang="en-US" b="1" dirty="0"/>
              <a:t>Jessica Davila</a:t>
            </a:r>
            <a:r>
              <a:rPr lang="en-US" dirty="0"/>
              <a:t>, Contractile </a:t>
            </a:r>
            <a:r>
              <a:rPr lang="en-US" dirty="0" smtClean="0"/>
              <a:t>Measurements </a:t>
            </a:r>
            <a:r>
              <a:rPr lang="en-US" dirty="0"/>
              <a:t>from </a:t>
            </a:r>
            <a:r>
              <a:rPr lang="en-US" dirty="0" smtClean="0"/>
              <a:t>Frog </a:t>
            </a:r>
            <a:r>
              <a:rPr lang="en-US" dirty="0"/>
              <a:t>(</a:t>
            </a:r>
            <a:r>
              <a:rPr lang="en-US" i="1" dirty="0"/>
              <a:t>rana </a:t>
            </a:r>
            <a:r>
              <a:rPr lang="en-US" i="1" dirty="0" err="1"/>
              <a:t>pipiens</a:t>
            </a:r>
            <a:r>
              <a:rPr lang="en-US" dirty="0"/>
              <a:t>) </a:t>
            </a:r>
            <a:r>
              <a:rPr lang="en-US" dirty="0" smtClean="0"/>
              <a:t>Gastrocnemius Muscle Used </a:t>
            </a:r>
            <a:r>
              <a:rPr lang="en-US" dirty="0"/>
              <a:t>for the </a:t>
            </a:r>
            <a:r>
              <a:rPr lang="en-US" dirty="0" smtClean="0"/>
              <a:t>First Time </a:t>
            </a:r>
            <a:r>
              <a:rPr lang="en-US" dirty="0"/>
              <a:t>to </a:t>
            </a:r>
            <a:r>
              <a:rPr lang="en-US" dirty="0" smtClean="0"/>
              <a:t>Study Short-Term Synaptic </a:t>
            </a:r>
            <a:r>
              <a:rPr lang="en-US" dirty="0"/>
              <a:t>P</a:t>
            </a:r>
            <a:r>
              <a:rPr lang="en-US" dirty="0" smtClean="0"/>
              <a:t>lasticity</a:t>
            </a:r>
            <a:endParaRPr lang="en-US" dirty="0"/>
          </a:p>
          <a:p>
            <a:pPr lvl="1"/>
            <a:r>
              <a:rPr lang="en-US" b="1" dirty="0"/>
              <a:t>Nathan O'Leary</a:t>
            </a:r>
            <a:r>
              <a:rPr lang="en-US" dirty="0"/>
              <a:t>, Honey Bee Pheromones: Ethyl </a:t>
            </a:r>
            <a:r>
              <a:rPr lang="en-US" dirty="0" err="1"/>
              <a:t>Oleate</a:t>
            </a:r>
            <a:r>
              <a:rPr lang="en-US" dirty="0"/>
              <a:t> and Alcohol </a:t>
            </a:r>
            <a:r>
              <a:rPr lang="en-US" dirty="0" smtClean="0"/>
              <a:t>Sensitivity</a:t>
            </a:r>
            <a:endParaRPr lang="en-US" dirty="0"/>
          </a:p>
          <a:p>
            <a:pPr lvl="1"/>
            <a:r>
              <a:rPr lang="en-US" b="1" dirty="0"/>
              <a:t>Alejandro </a:t>
            </a:r>
            <a:r>
              <a:rPr lang="en-US" b="1" dirty="0" err="1"/>
              <a:t>Genis</a:t>
            </a:r>
            <a:r>
              <a:rPr lang="en-US" dirty="0"/>
              <a:t>, Local Drifting Behavior of the Western Honey Bee (</a:t>
            </a:r>
            <a:r>
              <a:rPr lang="en-US" dirty="0" err="1"/>
              <a:t>Apis</a:t>
            </a:r>
            <a:r>
              <a:rPr lang="en-US" dirty="0"/>
              <a:t> </a:t>
            </a:r>
            <a:r>
              <a:rPr lang="en-US" dirty="0" err="1"/>
              <a:t>mellifera</a:t>
            </a:r>
            <a:r>
              <a:rPr lang="en-US" dirty="0" smtClean="0"/>
              <a:t>)</a:t>
            </a:r>
            <a:endParaRPr lang="en-US" dirty="0"/>
          </a:p>
        </p:txBody>
      </p:sp>
      <p:sp>
        <p:nvSpPr>
          <p:cNvPr id="3" name="Title 2"/>
          <p:cNvSpPr>
            <a:spLocks noGrp="1"/>
          </p:cNvSpPr>
          <p:nvPr>
            <p:ph type="title"/>
          </p:nvPr>
        </p:nvSpPr>
        <p:spPr/>
        <p:txBody>
          <a:bodyPr/>
          <a:lstStyle/>
          <a:p>
            <a:r>
              <a:rPr lang="en-US" dirty="0" smtClean="0"/>
              <a:t>Conferences</a:t>
            </a:r>
            <a:endParaRPr lang="en-US" dirty="0"/>
          </a:p>
        </p:txBody>
      </p:sp>
    </p:spTree>
    <p:extLst>
      <p:ext uri="{BB962C8B-B14F-4D97-AF65-F5344CB8AC3E}">
        <p14:creationId xmlns:p14="http://schemas.microsoft.com/office/powerpoint/2010/main" val="4259434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Awarded to first-year students for outstanding achievement in 200+ level mathematics courses.</a:t>
            </a:r>
          </a:p>
          <a:p>
            <a:r>
              <a:rPr lang="en-US" dirty="0" smtClean="0"/>
              <a:t>Started with a donation from Bruce Sellers</a:t>
            </a:r>
          </a:p>
          <a:p>
            <a:r>
              <a:rPr lang="en-US" b="1" dirty="0"/>
              <a:t>Rae Ann </a:t>
            </a:r>
            <a:r>
              <a:rPr lang="en-US" b="1" dirty="0" smtClean="0"/>
              <a:t>Miller </a:t>
            </a:r>
            <a:r>
              <a:rPr lang="en-US" dirty="0" smtClean="0"/>
              <a:t>(Calculus I, Discrete Math) </a:t>
            </a:r>
          </a:p>
          <a:p>
            <a:r>
              <a:rPr lang="en-US" b="1" dirty="0" smtClean="0"/>
              <a:t>Christian </a:t>
            </a:r>
            <a:r>
              <a:rPr lang="en-US" b="1" dirty="0" err="1" smtClean="0"/>
              <a:t>Stoltzfus</a:t>
            </a:r>
            <a:r>
              <a:rPr lang="en-US" b="1" dirty="0" smtClean="0"/>
              <a:t> </a:t>
            </a:r>
            <a:r>
              <a:rPr lang="en-US" dirty="0" smtClean="0"/>
              <a:t>(Discrete Math, Calculus II)</a:t>
            </a:r>
          </a:p>
          <a:p>
            <a:r>
              <a:rPr lang="en-US" b="1" dirty="0" smtClean="0"/>
              <a:t>Spencer Aeschliman </a:t>
            </a:r>
            <a:r>
              <a:rPr lang="en-US" dirty="0" smtClean="0"/>
              <a:t>(Calculus II)</a:t>
            </a:r>
            <a:endParaRPr lang="en-US" dirty="0"/>
          </a:p>
          <a:p>
            <a:r>
              <a:rPr lang="en-US" b="1" dirty="0"/>
              <a:t>Austin </a:t>
            </a:r>
            <a:r>
              <a:rPr lang="en-US" b="1" dirty="0" smtClean="0"/>
              <a:t>Hooley </a:t>
            </a:r>
            <a:r>
              <a:rPr lang="en-US" dirty="0" smtClean="0"/>
              <a:t>(</a:t>
            </a:r>
            <a:r>
              <a:rPr lang="en-US" dirty="0"/>
              <a:t>Calculus I</a:t>
            </a:r>
            <a:r>
              <a:rPr lang="en-US" dirty="0" smtClean="0"/>
              <a:t>)</a:t>
            </a:r>
          </a:p>
          <a:p>
            <a:r>
              <a:rPr lang="en-US" b="1" dirty="0" smtClean="0"/>
              <a:t>Trent </a:t>
            </a:r>
            <a:r>
              <a:rPr lang="en-US" b="1" dirty="0"/>
              <a:t>Yoder </a:t>
            </a:r>
            <a:r>
              <a:rPr lang="en-US" dirty="0"/>
              <a:t>(Calculus I</a:t>
            </a:r>
            <a:r>
              <a:rPr lang="en-US" dirty="0" smtClean="0"/>
              <a:t>)</a:t>
            </a:r>
            <a:endParaRPr lang="en-US" dirty="0"/>
          </a:p>
        </p:txBody>
      </p:sp>
      <p:sp>
        <p:nvSpPr>
          <p:cNvPr id="3" name="Title 2"/>
          <p:cNvSpPr>
            <a:spLocks noGrp="1"/>
          </p:cNvSpPr>
          <p:nvPr>
            <p:ph type="title"/>
          </p:nvPr>
        </p:nvSpPr>
        <p:spPr/>
        <p:txBody>
          <a:bodyPr/>
          <a:lstStyle/>
          <a:p>
            <a:r>
              <a:rPr lang="en-US" dirty="0" smtClean="0"/>
              <a:t>Math Book Awards</a:t>
            </a:r>
            <a:endParaRPr lang="en-US" dirty="0"/>
          </a:p>
        </p:txBody>
      </p:sp>
    </p:spTree>
    <p:extLst>
      <p:ext uri="{BB962C8B-B14F-4D97-AF65-F5344CB8AC3E}">
        <p14:creationId xmlns:p14="http://schemas.microsoft.com/office/powerpoint/2010/main" val="32707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Celebrate Science!</a:t>
            </a:r>
            <a:endParaRPr lang="en-US" dirty="0"/>
          </a:p>
        </p:txBody>
      </p:sp>
      <p:sp>
        <p:nvSpPr>
          <p:cNvPr id="3" name="Subtitle 2"/>
          <p:cNvSpPr>
            <a:spLocks noGrp="1"/>
          </p:cNvSpPr>
          <p:nvPr>
            <p:ph type="subTitle" idx="1"/>
          </p:nvPr>
        </p:nvSpPr>
        <p:spPr/>
        <p:txBody>
          <a:bodyPr/>
          <a:lstStyle/>
          <a:p>
            <a:r>
              <a:rPr lang="en-US" dirty="0" smtClean="0"/>
              <a:t>Scientific activities Goshen College students </a:t>
            </a:r>
            <a:r>
              <a:rPr lang="en-US" sz="3600" b="1" dirty="0"/>
              <a:t>will engage in this year</a:t>
            </a:r>
            <a:r>
              <a:rPr lang="en-US" sz="2000" dirty="0"/>
              <a:t>.</a:t>
            </a:r>
          </a:p>
        </p:txBody>
      </p:sp>
    </p:spTree>
    <p:extLst>
      <p:ext uri="{BB962C8B-B14F-4D97-AF65-F5344CB8AC3E}">
        <p14:creationId xmlns:p14="http://schemas.microsoft.com/office/powerpoint/2010/main" val="239753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172151"/>
            <a:ext cx="7745505" cy="4533451"/>
          </a:xfrm>
        </p:spPr>
        <p:txBody>
          <a:bodyPr>
            <a:normAutofit fontScale="85000" lnSpcReduction="20000"/>
          </a:bodyPr>
          <a:lstStyle/>
          <a:p>
            <a:r>
              <a:rPr lang="en-US" dirty="0"/>
              <a:t>Butler Conference</a:t>
            </a:r>
          </a:p>
          <a:p>
            <a:pPr lvl="1"/>
            <a:r>
              <a:rPr lang="en-US" b="1" dirty="0"/>
              <a:t>Jessica Davila, Michael </a:t>
            </a:r>
            <a:r>
              <a:rPr lang="en-US" b="1" dirty="0" smtClean="0"/>
              <a:t>Nivens </a:t>
            </a:r>
            <a:r>
              <a:rPr lang="en-US" b="1" dirty="0"/>
              <a:t>&amp; Amber Mosley</a:t>
            </a:r>
            <a:r>
              <a:rPr lang="en-US" dirty="0"/>
              <a:t>, Priming and Memory: The Effects of Body Position, a Type of Body Language Priming, on Memory of Affectively </a:t>
            </a:r>
            <a:r>
              <a:rPr lang="en-US" dirty="0" err="1"/>
              <a:t>Conotated</a:t>
            </a:r>
            <a:r>
              <a:rPr lang="en-US" dirty="0"/>
              <a:t> Words</a:t>
            </a:r>
          </a:p>
          <a:p>
            <a:pPr lvl="1"/>
            <a:r>
              <a:rPr lang="en-US" b="1" dirty="0"/>
              <a:t>Olivia </a:t>
            </a:r>
            <a:r>
              <a:rPr lang="en-US" b="1" dirty="0" err="1"/>
              <a:t>Ginn</a:t>
            </a:r>
            <a:r>
              <a:rPr lang="en-US" b="1" dirty="0"/>
              <a:t> &amp; Aaron George</a:t>
            </a:r>
            <a:r>
              <a:rPr lang="en-US" dirty="0"/>
              <a:t>, Gender Differences in Conformity to Group Behavior</a:t>
            </a:r>
          </a:p>
          <a:p>
            <a:r>
              <a:rPr lang="en-US" dirty="0" smtClean="0"/>
              <a:t>Indiana REU Math Conference and </a:t>
            </a:r>
            <a:r>
              <a:rPr lang="en-US" dirty="0" err="1" smtClean="0"/>
              <a:t>MathFest</a:t>
            </a:r>
            <a:r>
              <a:rPr lang="en-US" dirty="0" smtClean="0"/>
              <a:t> (Mathematical Association of America)</a:t>
            </a:r>
          </a:p>
          <a:p>
            <a:pPr lvl="1"/>
            <a:r>
              <a:rPr lang="en-US" b="1" dirty="0" smtClean="0"/>
              <a:t>Matthew Chen</a:t>
            </a:r>
            <a:r>
              <a:rPr lang="en-US" dirty="0" smtClean="0"/>
              <a:t>, Nucleolus and Group Monotonicity</a:t>
            </a:r>
          </a:p>
          <a:p>
            <a:pPr lvl="1"/>
            <a:r>
              <a:rPr lang="en-US" b="1" dirty="0" smtClean="0"/>
              <a:t>Jon </a:t>
            </a:r>
            <a:r>
              <a:rPr lang="en-US" b="1" dirty="0" err="1" smtClean="0"/>
              <a:t>Kaasa</a:t>
            </a:r>
            <a:r>
              <a:rPr lang="en-US" dirty="0" smtClean="0"/>
              <a:t>, Voting Power in Norway’s Parliament</a:t>
            </a:r>
          </a:p>
          <a:p>
            <a:r>
              <a:rPr lang="en-US" dirty="0" smtClean="0"/>
              <a:t>Mathematical Association of America, Indiana Section: </a:t>
            </a:r>
          </a:p>
          <a:p>
            <a:pPr lvl="1"/>
            <a:r>
              <a:rPr lang="en-US" dirty="0" smtClean="0"/>
              <a:t>Fall: </a:t>
            </a:r>
            <a:r>
              <a:rPr lang="en-US" b="1" dirty="0" smtClean="0"/>
              <a:t>Matt Chen, </a:t>
            </a:r>
            <a:r>
              <a:rPr lang="en-US" b="1" dirty="0" err="1" smtClean="0"/>
              <a:t>Crystopher</a:t>
            </a:r>
            <a:r>
              <a:rPr lang="en-US" b="1" dirty="0" smtClean="0"/>
              <a:t> </a:t>
            </a:r>
            <a:r>
              <a:rPr lang="en-US" b="1" dirty="0" err="1" smtClean="0"/>
              <a:t>Echavarria</a:t>
            </a:r>
            <a:r>
              <a:rPr lang="en-US" b="1" dirty="0" smtClean="0"/>
              <a:t>, </a:t>
            </a:r>
            <a:r>
              <a:rPr lang="en-US" b="1" dirty="0" err="1" smtClean="0"/>
              <a:t>Deeksha</a:t>
            </a:r>
            <a:r>
              <a:rPr lang="en-US" b="1" dirty="0" smtClean="0"/>
              <a:t> </a:t>
            </a:r>
            <a:r>
              <a:rPr lang="en-US" b="1" dirty="0" err="1" smtClean="0"/>
              <a:t>Pagar</a:t>
            </a:r>
            <a:r>
              <a:rPr lang="en-US" b="1" dirty="0" smtClean="0"/>
              <a:t>, </a:t>
            </a:r>
            <a:r>
              <a:rPr lang="en-US" b="1" dirty="0" err="1" smtClean="0"/>
              <a:t>Sijan</a:t>
            </a:r>
            <a:r>
              <a:rPr lang="en-US" b="1" dirty="0" smtClean="0"/>
              <a:t> Shrestha, Emily Schaeffer</a:t>
            </a:r>
          </a:p>
          <a:p>
            <a:pPr lvl="1"/>
            <a:r>
              <a:rPr lang="en-US" dirty="0" smtClean="0"/>
              <a:t>Spring: </a:t>
            </a:r>
            <a:r>
              <a:rPr lang="en-US" b="1" dirty="0" smtClean="0"/>
              <a:t>Matthew Chen, Abby </a:t>
            </a:r>
            <a:r>
              <a:rPr lang="en-US" b="1" dirty="0" err="1" smtClean="0"/>
              <a:t>Flickner</a:t>
            </a:r>
            <a:r>
              <a:rPr lang="en-US" b="1" dirty="0" smtClean="0"/>
              <a:t>, Lucas </a:t>
            </a:r>
            <a:r>
              <a:rPr lang="en-US" b="1" dirty="0" err="1" smtClean="0"/>
              <a:t>Harnish</a:t>
            </a:r>
            <a:r>
              <a:rPr lang="en-US" b="1" dirty="0" smtClean="0"/>
              <a:t>, Jon </a:t>
            </a:r>
            <a:r>
              <a:rPr lang="en-US" b="1" dirty="0" err="1" smtClean="0"/>
              <a:t>Kaasa</a:t>
            </a:r>
            <a:r>
              <a:rPr lang="en-US" b="1" dirty="0" smtClean="0"/>
              <a:t>, Matthew </a:t>
            </a:r>
            <a:r>
              <a:rPr lang="en-US" b="1" dirty="0" err="1" smtClean="0"/>
              <a:t>Pletcher</a:t>
            </a:r>
            <a:r>
              <a:rPr lang="en-US" b="1" dirty="0" smtClean="0"/>
              <a:t>, Peter Schrock, Bryan Yoder</a:t>
            </a:r>
          </a:p>
        </p:txBody>
      </p:sp>
      <p:sp>
        <p:nvSpPr>
          <p:cNvPr id="3" name="Title 2"/>
          <p:cNvSpPr>
            <a:spLocks noGrp="1"/>
          </p:cNvSpPr>
          <p:nvPr>
            <p:ph type="title"/>
          </p:nvPr>
        </p:nvSpPr>
        <p:spPr/>
        <p:txBody>
          <a:bodyPr/>
          <a:lstStyle/>
          <a:p>
            <a:r>
              <a:rPr lang="en-US" dirty="0" smtClean="0"/>
              <a:t>Conferences</a:t>
            </a:r>
            <a:endParaRPr lang="en-US" dirty="0"/>
          </a:p>
        </p:txBody>
      </p:sp>
    </p:spTree>
    <p:extLst>
      <p:ext uri="{BB962C8B-B14F-4D97-AF65-F5344CB8AC3E}">
        <p14:creationId xmlns:p14="http://schemas.microsoft.com/office/powerpoint/2010/main" val="3794282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248353"/>
            <a:ext cx="7745505" cy="4000053"/>
          </a:xfrm>
        </p:spPr>
        <p:txBody>
          <a:bodyPr>
            <a:normAutofit/>
          </a:bodyPr>
          <a:lstStyle/>
          <a:p>
            <a:r>
              <a:rPr lang="en-US" dirty="0" smtClean="0"/>
              <a:t>Some courses have a research component.</a:t>
            </a:r>
          </a:p>
          <a:p>
            <a:r>
              <a:rPr lang="en-US" dirty="0" smtClean="0"/>
              <a:t>Often there is academic credit available.</a:t>
            </a:r>
          </a:p>
          <a:p>
            <a:r>
              <a:rPr lang="en-US" dirty="0" smtClean="0"/>
              <a:t>Career and graduate study exploration.</a:t>
            </a:r>
          </a:p>
          <a:p>
            <a:r>
              <a:rPr lang="en-US" dirty="0" smtClean="0"/>
              <a:t>Resume builder for job applications &amp; graduate school recommendation letters. </a:t>
            </a:r>
          </a:p>
        </p:txBody>
      </p:sp>
      <p:sp>
        <p:nvSpPr>
          <p:cNvPr id="3" name="Title 2"/>
          <p:cNvSpPr>
            <a:spLocks noGrp="1"/>
          </p:cNvSpPr>
          <p:nvPr>
            <p:ph type="title"/>
          </p:nvPr>
        </p:nvSpPr>
        <p:spPr>
          <a:xfrm>
            <a:off x="612293" y="469750"/>
            <a:ext cx="8074511" cy="1054250"/>
          </a:xfrm>
        </p:spPr>
        <p:txBody>
          <a:bodyPr/>
          <a:lstStyle/>
          <a:p>
            <a:r>
              <a:rPr lang="en-US" dirty="0" smtClean="0"/>
              <a:t>Academic Year Research</a:t>
            </a:r>
            <a:endParaRPr lang="en-US" dirty="0"/>
          </a:p>
        </p:txBody>
      </p:sp>
    </p:spTree>
    <p:extLst>
      <p:ext uri="{BB962C8B-B14F-4D97-AF65-F5344CB8AC3E}">
        <p14:creationId xmlns:p14="http://schemas.microsoft.com/office/powerpoint/2010/main" val="394340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248353"/>
            <a:ext cx="7745505" cy="4000053"/>
          </a:xfrm>
        </p:spPr>
        <p:txBody>
          <a:bodyPr>
            <a:normAutofit fontScale="77500" lnSpcReduction="20000"/>
          </a:bodyPr>
          <a:lstStyle/>
          <a:p>
            <a:r>
              <a:rPr lang="en-US" dirty="0"/>
              <a:t>National Science Foundation Research for Undergraduates Programs are offered at a variety of colleges and universities in a variety of research areas.</a:t>
            </a:r>
          </a:p>
          <a:p>
            <a:r>
              <a:rPr lang="en-US" dirty="0"/>
              <a:t>The Oak Ridge Institute for Science and Education (ORISE) sponsors more than 50 research programs for undergraduate students at national laboratories and other federal research facilities in 24 states and some outside the United </a:t>
            </a:r>
            <a:r>
              <a:rPr lang="en-US" dirty="0" smtClean="0"/>
              <a:t>States.</a:t>
            </a:r>
          </a:p>
          <a:p>
            <a:r>
              <a:rPr lang="en-US" b="1" dirty="0" smtClean="0"/>
              <a:t>David </a:t>
            </a:r>
            <a:r>
              <a:rPr lang="en-US" b="1" dirty="0" err="1" smtClean="0"/>
              <a:t>Jantz</a:t>
            </a:r>
            <a:r>
              <a:rPr lang="en-US" dirty="0" smtClean="0"/>
              <a:t>, Biology Education, University of Georgia</a:t>
            </a:r>
          </a:p>
          <a:p>
            <a:r>
              <a:rPr lang="en-US" b="1" dirty="0" smtClean="0"/>
              <a:t>Jacob </a:t>
            </a:r>
            <a:r>
              <a:rPr lang="en-US" b="1" dirty="0" err="1" smtClean="0"/>
              <a:t>Penner</a:t>
            </a:r>
            <a:r>
              <a:rPr lang="en-US" dirty="0"/>
              <a:t>, </a:t>
            </a:r>
            <a:r>
              <a:rPr lang="en-US" dirty="0" smtClean="0"/>
              <a:t>Generalist Insect Herbivory </a:t>
            </a:r>
            <a:r>
              <a:rPr lang="en-US" dirty="0"/>
              <a:t>and </a:t>
            </a:r>
            <a:r>
              <a:rPr lang="en-US" dirty="0" smtClean="0"/>
              <a:t>Plant Defense Traits, </a:t>
            </a:r>
            <a:r>
              <a:rPr lang="en-US" dirty="0"/>
              <a:t>UC Davis</a:t>
            </a:r>
            <a:endParaRPr lang="en-US" dirty="0" smtClean="0"/>
          </a:p>
          <a:p>
            <a:r>
              <a:rPr lang="en-US" b="1" dirty="0" smtClean="0"/>
              <a:t>Peter Wise</a:t>
            </a:r>
            <a:r>
              <a:rPr lang="en-US" dirty="0" smtClean="0"/>
              <a:t>, Stroud </a:t>
            </a:r>
            <a:r>
              <a:rPr lang="en-US" dirty="0" err="1" smtClean="0"/>
              <a:t>EnviroDIY</a:t>
            </a:r>
            <a:r>
              <a:rPr lang="en-US" dirty="0" smtClean="0"/>
              <a:t> Mayfly Data Logger and Modbus RS-485 Sensor, Stroud Water Research Center</a:t>
            </a:r>
          </a:p>
          <a:p>
            <a:r>
              <a:rPr lang="en-US" b="1" dirty="0" smtClean="0"/>
              <a:t>Vince Kurtz</a:t>
            </a:r>
            <a:r>
              <a:rPr lang="en-US" dirty="0" smtClean="0"/>
              <a:t>, Learning Robust Failure Recovery for Autonomous Vision Based Flight, Robotics Institute, Carnegie Mellon University</a:t>
            </a:r>
          </a:p>
        </p:txBody>
      </p:sp>
      <p:sp>
        <p:nvSpPr>
          <p:cNvPr id="3" name="Title 2"/>
          <p:cNvSpPr>
            <a:spLocks noGrp="1"/>
          </p:cNvSpPr>
          <p:nvPr>
            <p:ph type="title"/>
          </p:nvPr>
        </p:nvSpPr>
        <p:spPr>
          <a:xfrm>
            <a:off x="612293" y="469750"/>
            <a:ext cx="8074511" cy="1054250"/>
          </a:xfrm>
        </p:spPr>
        <p:txBody>
          <a:bodyPr/>
          <a:lstStyle/>
          <a:p>
            <a:r>
              <a:rPr lang="en-US" dirty="0" smtClean="0"/>
              <a:t>Research Programs</a:t>
            </a:r>
            <a:endParaRPr lang="en-US" dirty="0"/>
          </a:p>
        </p:txBody>
      </p:sp>
    </p:spTree>
    <p:extLst>
      <p:ext uri="{BB962C8B-B14F-4D97-AF65-F5344CB8AC3E}">
        <p14:creationId xmlns:p14="http://schemas.microsoft.com/office/powerpoint/2010/main" val="240989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248353"/>
            <a:ext cx="7745505" cy="4000053"/>
          </a:xfrm>
        </p:spPr>
        <p:txBody>
          <a:bodyPr>
            <a:normAutofit fontScale="85000" lnSpcReduction="20000"/>
          </a:bodyPr>
          <a:lstStyle/>
          <a:p>
            <a:r>
              <a:rPr lang="en-US" b="1" dirty="0"/>
              <a:t>Sophie Sears</a:t>
            </a:r>
            <a:r>
              <a:rPr lang="en-US" dirty="0"/>
              <a:t>, </a:t>
            </a:r>
            <a:r>
              <a:rPr lang="en-US" dirty="0" smtClean="0"/>
              <a:t>Therapeutic </a:t>
            </a:r>
            <a:r>
              <a:rPr lang="en-US" dirty="0"/>
              <a:t>effects of natural compounds on cadmium-induced prostate cancer, University of Louisville NCI R25 Cancer Education </a:t>
            </a:r>
            <a:r>
              <a:rPr lang="en-US" dirty="0" smtClean="0"/>
              <a:t>Program</a:t>
            </a:r>
          </a:p>
          <a:p>
            <a:r>
              <a:rPr lang="en-US" b="1" dirty="0"/>
              <a:t>Kate Crawford</a:t>
            </a:r>
            <a:r>
              <a:rPr lang="en-US" dirty="0"/>
              <a:t>, </a:t>
            </a:r>
            <a:r>
              <a:rPr lang="en-US" dirty="0" smtClean="0"/>
              <a:t>Gastric Cancer Research, </a:t>
            </a:r>
            <a:r>
              <a:rPr lang="en-US" dirty="0"/>
              <a:t>IU School of </a:t>
            </a:r>
            <a:r>
              <a:rPr lang="en-US" dirty="0" smtClean="0"/>
              <a:t>Medicine</a:t>
            </a:r>
          </a:p>
          <a:p>
            <a:r>
              <a:rPr lang="en-US" b="1" dirty="0" smtClean="0"/>
              <a:t>Morgan Catron</a:t>
            </a:r>
            <a:r>
              <a:rPr lang="en-US" dirty="0" smtClean="0"/>
              <a:t>, </a:t>
            </a:r>
            <a:r>
              <a:rPr lang="en-US" dirty="0" err="1" smtClean="0"/>
              <a:t>Algaetown</a:t>
            </a:r>
            <a:r>
              <a:rPr lang="en-US" dirty="0" smtClean="0"/>
              <a:t> Research, Goshen College</a:t>
            </a:r>
          </a:p>
          <a:p>
            <a:r>
              <a:rPr lang="en-US" b="1" dirty="0"/>
              <a:t>Geoff Miller, Jess </a:t>
            </a:r>
            <a:r>
              <a:rPr lang="en-US" b="1" dirty="0" err="1"/>
              <a:t>Raffel</a:t>
            </a:r>
            <a:r>
              <a:rPr lang="en-US" b="1" dirty="0"/>
              <a:t>, Ben Wiebe</a:t>
            </a:r>
            <a:r>
              <a:rPr lang="en-US" b="1" dirty="0" smtClean="0"/>
              <a:t>, &amp; </a:t>
            </a:r>
            <a:r>
              <a:rPr lang="en-US" b="1" dirty="0"/>
              <a:t>Reena </a:t>
            </a:r>
            <a:r>
              <a:rPr lang="en-US" b="1" dirty="0" err="1" smtClean="0"/>
              <a:t>Ramo</a:t>
            </a:r>
            <a:r>
              <a:rPr lang="en-US" dirty="0" smtClean="0"/>
              <a:t>, Ant, Fire, and Elephant </a:t>
            </a:r>
            <a:r>
              <a:rPr lang="en-US" dirty="0" err="1" smtClean="0"/>
              <a:t>Reseach</a:t>
            </a:r>
            <a:r>
              <a:rPr lang="en-US" dirty="0" smtClean="0"/>
              <a:t> in Kenya</a:t>
            </a:r>
          </a:p>
          <a:p>
            <a:r>
              <a:rPr lang="en-US" b="1" dirty="0"/>
              <a:t>Jacob Roth</a:t>
            </a:r>
            <a:r>
              <a:rPr lang="en-US" dirty="0"/>
              <a:t>, </a:t>
            </a:r>
            <a:r>
              <a:rPr lang="en-US" dirty="0" smtClean="0"/>
              <a:t>Optimizing </a:t>
            </a:r>
            <a:r>
              <a:rPr lang="en-US" dirty="0"/>
              <a:t>the Cellular Thermal Shift Assay to Validate Target Engagement in Cancer Drug Development, </a:t>
            </a:r>
            <a:r>
              <a:rPr lang="en-US" dirty="0" smtClean="0"/>
              <a:t>National </a:t>
            </a:r>
            <a:r>
              <a:rPr lang="en-US" dirty="0"/>
              <a:t>Center for Advancing Translational Sciences (NCATS), Summer 2016 Summer Intern Poster Day - Honorable </a:t>
            </a:r>
            <a:r>
              <a:rPr lang="en-US" dirty="0" smtClean="0"/>
              <a:t>Mention</a:t>
            </a:r>
          </a:p>
          <a:p>
            <a:r>
              <a:rPr lang="en-US" b="1" dirty="0"/>
              <a:t>Morgan </a:t>
            </a:r>
            <a:r>
              <a:rPr lang="en-US" b="1" dirty="0" smtClean="0"/>
              <a:t>Short &amp; </a:t>
            </a:r>
            <a:r>
              <a:rPr lang="en-US" b="1" dirty="0"/>
              <a:t>Benjamin </a:t>
            </a:r>
            <a:r>
              <a:rPr lang="en-US" b="1" dirty="0" smtClean="0"/>
              <a:t>Wiebe</a:t>
            </a:r>
            <a:r>
              <a:rPr lang="en-US" dirty="0" smtClean="0"/>
              <a:t>, Sponge</a:t>
            </a:r>
            <a:r>
              <a:rPr lang="en-US" dirty="0"/>
              <a:t>, </a:t>
            </a:r>
            <a:r>
              <a:rPr lang="en-US" dirty="0" smtClean="0"/>
              <a:t>Lobster</a:t>
            </a:r>
            <a:r>
              <a:rPr lang="en-US" dirty="0"/>
              <a:t>, and </a:t>
            </a:r>
            <a:r>
              <a:rPr lang="en-US" dirty="0" smtClean="0"/>
              <a:t>Crab Research </a:t>
            </a:r>
            <a:r>
              <a:rPr lang="en-US" dirty="0"/>
              <a:t>in the Florida </a:t>
            </a:r>
            <a:r>
              <a:rPr lang="en-US" dirty="0" smtClean="0"/>
              <a:t>Keys, </a:t>
            </a:r>
            <a:r>
              <a:rPr lang="en-US" dirty="0"/>
              <a:t>Old Dominion </a:t>
            </a:r>
            <a:r>
              <a:rPr lang="en-US" dirty="0" smtClean="0"/>
              <a:t>University</a:t>
            </a:r>
            <a:endParaRPr lang="en-US" dirty="0"/>
          </a:p>
          <a:p>
            <a:endParaRPr lang="en-US" dirty="0" smtClean="0"/>
          </a:p>
        </p:txBody>
      </p:sp>
      <p:sp>
        <p:nvSpPr>
          <p:cNvPr id="3" name="Title 2"/>
          <p:cNvSpPr>
            <a:spLocks noGrp="1"/>
          </p:cNvSpPr>
          <p:nvPr>
            <p:ph type="title"/>
          </p:nvPr>
        </p:nvSpPr>
        <p:spPr>
          <a:xfrm>
            <a:off x="612293" y="469750"/>
            <a:ext cx="8074511" cy="1054250"/>
          </a:xfrm>
        </p:spPr>
        <p:txBody>
          <a:bodyPr/>
          <a:lstStyle/>
          <a:p>
            <a:r>
              <a:rPr lang="en-US" dirty="0" smtClean="0"/>
              <a:t>Research Programs</a:t>
            </a:r>
            <a:endParaRPr lang="en-US" dirty="0"/>
          </a:p>
        </p:txBody>
      </p:sp>
    </p:spTree>
    <p:extLst>
      <p:ext uri="{BB962C8B-B14F-4D97-AF65-F5344CB8AC3E}">
        <p14:creationId xmlns:p14="http://schemas.microsoft.com/office/powerpoint/2010/main" val="311670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5F3"/>
        </a:solidFill>
        <a:effectLst/>
      </p:bgPr>
    </p:bg>
    <p:spTree>
      <p:nvGrpSpPr>
        <p:cNvPr id="1" name=""/>
        <p:cNvGrpSpPr/>
        <p:nvPr/>
      </p:nvGrpSpPr>
      <p:grpSpPr>
        <a:xfrm>
          <a:off x="0" y="0"/>
          <a:ext cx="0" cy="0"/>
          <a:chOff x="0" y="0"/>
          <a:chExt cx="0" cy="0"/>
        </a:xfrm>
      </p:grpSpPr>
      <p:sp>
        <p:nvSpPr>
          <p:cNvPr id="10" name="Rectangle 9"/>
          <p:cNvSpPr/>
          <p:nvPr/>
        </p:nvSpPr>
        <p:spPr>
          <a:xfrm>
            <a:off x="285750" y="2"/>
            <a:ext cx="8572500" cy="898435"/>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sp>
        <p:nvSpPr>
          <p:cNvPr id="4" name="TextBox 3"/>
          <p:cNvSpPr txBox="1"/>
          <p:nvPr/>
        </p:nvSpPr>
        <p:spPr>
          <a:xfrm>
            <a:off x="738924" y="125732"/>
            <a:ext cx="7666157" cy="519501"/>
          </a:xfrm>
          <a:prstGeom prst="rect">
            <a:avLst/>
          </a:prstGeom>
          <a:noFill/>
          <a:ln>
            <a:noFill/>
          </a:ln>
        </p:spPr>
        <p:txBody>
          <a:bodyPr wrap="square" rtlCol="0">
            <a:spAutoFit/>
          </a:bodyPr>
          <a:lstStyle/>
          <a:p>
            <a:pPr algn="ctr" defTabSz="740664"/>
            <a:r>
              <a:rPr lang="en-US" sz="1388" dirty="0">
                <a:solidFill>
                  <a:prstClr val="white"/>
                </a:solidFill>
              </a:rPr>
              <a:t>“Sugars are junk foods”: The SYSTEMS Intervention and a Fourth Grader’s Perspective on Human Nutrition</a:t>
            </a:r>
          </a:p>
        </p:txBody>
      </p:sp>
      <p:sp>
        <p:nvSpPr>
          <p:cNvPr id="13" name="TextBox 12"/>
          <p:cNvSpPr txBox="1"/>
          <p:nvPr/>
        </p:nvSpPr>
        <p:spPr>
          <a:xfrm>
            <a:off x="3469005" y="459055"/>
            <a:ext cx="2205990" cy="219291"/>
          </a:xfrm>
          <a:prstGeom prst="rect">
            <a:avLst/>
          </a:prstGeom>
          <a:noFill/>
          <a:ln>
            <a:noFill/>
          </a:ln>
        </p:spPr>
        <p:txBody>
          <a:bodyPr wrap="square" rtlCol="0">
            <a:spAutoFit/>
          </a:bodyPr>
          <a:lstStyle/>
          <a:p>
            <a:pPr algn="ctr" defTabSz="740664"/>
            <a:r>
              <a:rPr lang="en-US" sz="825" dirty="0">
                <a:solidFill>
                  <a:prstClr val="white"/>
                </a:solidFill>
              </a:rPr>
              <a:t>David Jantz</a:t>
            </a:r>
            <a:r>
              <a:rPr lang="en-US" sz="825" baseline="30000" dirty="0">
                <a:solidFill>
                  <a:prstClr val="white"/>
                </a:solidFill>
              </a:rPr>
              <a:t>1</a:t>
            </a:r>
            <a:r>
              <a:rPr lang="en-US" sz="825" dirty="0">
                <a:solidFill>
                  <a:prstClr val="white"/>
                </a:solidFill>
              </a:rPr>
              <a:t>, Georgia W. Hodges</a:t>
            </a:r>
            <a:r>
              <a:rPr lang="en-US" sz="825" baseline="30000" dirty="0">
                <a:solidFill>
                  <a:prstClr val="white"/>
                </a:solidFill>
              </a:rPr>
              <a:t>2</a:t>
            </a:r>
            <a:endParaRPr lang="en-US" sz="825" dirty="0">
              <a:solidFill>
                <a:prstClr val="white"/>
              </a:solidFill>
            </a:endParaRPr>
          </a:p>
        </p:txBody>
      </p:sp>
      <p:sp>
        <p:nvSpPr>
          <p:cNvPr id="15" name="TextBox 14"/>
          <p:cNvSpPr txBox="1"/>
          <p:nvPr/>
        </p:nvSpPr>
        <p:spPr>
          <a:xfrm>
            <a:off x="3181112" y="601707"/>
            <a:ext cx="2781776" cy="219291"/>
          </a:xfrm>
          <a:prstGeom prst="rect">
            <a:avLst/>
          </a:prstGeom>
          <a:noFill/>
          <a:ln>
            <a:noFill/>
          </a:ln>
        </p:spPr>
        <p:txBody>
          <a:bodyPr wrap="square" rtlCol="0">
            <a:spAutoFit/>
          </a:bodyPr>
          <a:lstStyle/>
          <a:p>
            <a:pPr algn="ctr" defTabSz="740664"/>
            <a:r>
              <a:rPr lang="en-US" sz="825" baseline="30000" dirty="0">
                <a:solidFill>
                  <a:prstClr val="white"/>
                </a:solidFill>
              </a:rPr>
              <a:t>1</a:t>
            </a:r>
            <a:r>
              <a:rPr lang="en-US" sz="825" dirty="0">
                <a:solidFill>
                  <a:prstClr val="white"/>
                </a:solidFill>
              </a:rPr>
              <a:t>Goshen College, </a:t>
            </a:r>
            <a:r>
              <a:rPr lang="en-US" sz="825" baseline="30000" dirty="0">
                <a:solidFill>
                  <a:prstClr val="white"/>
                </a:solidFill>
              </a:rPr>
              <a:t>2</a:t>
            </a:r>
            <a:r>
              <a:rPr lang="en-US" sz="825" dirty="0">
                <a:solidFill>
                  <a:prstClr val="white"/>
                </a:solidFill>
              </a:rPr>
              <a:t>University of Georgia College of Education</a:t>
            </a:r>
          </a:p>
        </p:txBody>
      </p:sp>
      <p:grpSp>
        <p:nvGrpSpPr>
          <p:cNvPr id="17" name="Group 16"/>
          <p:cNvGrpSpPr/>
          <p:nvPr/>
        </p:nvGrpSpPr>
        <p:grpSpPr>
          <a:xfrm>
            <a:off x="410650" y="977006"/>
            <a:ext cx="2690969" cy="3128451"/>
            <a:chOff x="604809" y="5496706"/>
            <a:chExt cx="14351837" cy="16685072"/>
          </a:xfrm>
        </p:grpSpPr>
        <p:sp>
          <p:nvSpPr>
            <p:cNvPr id="5" name="TextBox 4"/>
            <p:cNvSpPr txBox="1"/>
            <p:nvPr/>
          </p:nvSpPr>
          <p:spPr>
            <a:xfrm>
              <a:off x="604809" y="6423618"/>
              <a:ext cx="14351837" cy="15758160"/>
            </a:xfrm>
            <a:prstGeom prst="rect">
              <a:avLst/>
            </a:prstGeom>
            <a:solidFill>
              <a:schemeClr val="bg1"/>
            </a:solidFill>
          </p:spPr>
          <p:txBody>
            <a:bodyPr wrap="square" rtlCol="0">
              <a:spAutoFit/>
            </a:bodyPr>
            <a:lstStyle/>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Obesity and related health concerns are a huge problem for elementary schoolers in the United States (Ogden et al., 2012). This makes it an age that is critical to target in health education.</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Serious educational games have the can help students grasp difficult science concepts (</a:t>
              </a:r>
              <a:r>
                <a:rPr lang="en-US" sz="600" dirty="0" err="1">
                  <a:solidFill>
                    <a:prstClr val="black"/>
                  </a:solidFill>
                  <a:latin typeface="Times New Roman" panose="02020603050405020304" pitchFamily="18" charset="0"/>
                  <a:cs typeface="Times New Roman" panose="02020603050405020304" pitchFamily="18" charset="0"/>
                </a:rPr>
                <a:t>Plass</a:t>
              </a:r>
              <a:r>
                <a:rPr lang="en-US" sz="600" dirty="0">
                  <a:solidFill>
                    <a:prstClr val="black"/>
                  </a:solidFill>
                  <a:latin typeface="Times New Roman" panose="02020603050405020304" pitchFamily="18" charset="0"/>
                  <a:cs typeface="Times New Roman" panose="02020603050405020304" pitchFamily="18" charset="0"/>
                </a:rPr>
                <a:t>, 2015). SYSTEMS (Stimulating Young Scientists to Engage, Motivate and Synthesize) is a team led by Dr. Georgia Hodges that is building a computer game to teach students about healthy lifestyles, the body systems, and problem solving skills using the claim, evidence, reasoning framework (or CER) (McNeill, 2011).</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Completed chapters were pilot tested on a class of forty fourth graders in a local elementary school in February 2016.</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Data collected from the students included pre- and post-test data, interview data,  and written responses to questions in the game.</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We built a scoring rubric based on both the CER framework and core content understanding. We applied the rubrics to score the written response data from the four chapters. We also performed a thematic analysis of open-ended written responses. We presented this data to the team to inform design changes to each of the four chapters. </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An overarching goal of the project focuses on helping  kids to improve their overall health. This led me to focus on the Human Nutrition chapter in my project. The February research project provided a broad sweep of the students’ knowledge and beliefs. However, it lacks the depth needed to deeply understand  the impact of the game on the students’ understanding of what makes a healthy lifestyle. I chose to do an interview to get inside one student’s head to better gauge the impact of the game.</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For the case study, Ben (pseudonym) made a good candidate as he scored in the middle/upper part of the class – a good learner that still provided a snapshot of the “typical” fourth grade mind.</a:t>
              </a:r>
            </a:p>
            <a:p>
              <a:pPr marL="85725" indent="-85725"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I identified important themes from the Human Nutrition chapter and used those to shape my research questions and the questions I asked in the 2-hour interview.</a:t>
              </a:r>
            </a:p>
          </p:txBody>
        </p:sp>
        <p:sp>
          <p:nvSpPr>
            <p:cNvPr id="11" name="TextBox 10"/>
            <p:cNvSpPr txBox="1"/>
            <p:nvPr/>
          </p:nvSpPr>
          <p:spPr>
            <a:xfrm>
              <a:off x="604809" y="5496706"/>
              <a:ext cx="14351837" cy="1323781"/>
            </a:xfrm>
            <a:prstGeom prst="rect">
              <a:avLst/>
            </a:prstGeom>
            <a:solidFill>
              <a:srgbClr val="660066"/>
            </a:solidFill>
          </p:spPr>
          <p:txBody>
            <a:bodyPr wrap="square" rtlCol="0">
              <a:spAutoFit/>
            </a:bodyPr>
            <a:lstStyle/>
            <a:p>
              <a:pPr algn="ctr" defTabSz="740664"/>
              <a:r>
                <a:rPr lang="en-US" sz="1013" dirty="0">
                  <a:solidFill>
                    <a:prstClr val="white"/>
                  </a:solidFill>
                </a:rPr>
                <a:t>Background</a:t>
              </a:r>
            </a:p>
          </p:txBody>
        </p:sp>
      </p:grpSp>
      <p:sp>
        <p:nvSpPr>
          <p:cNvPr id="39" name="TextBox 38"/>
          <p:cNvSpPr txBox="1"/>
          <p:nvPr/>
        </p:nvSpPr>
        <p:spPr>
          <a:xfrm>
            <a:off x="3226518" y="4679791"/>
            <a:ext cx="2690969" cy="404085"/>
          </a:xfrm>
          <a:prstGeom prst="rect">
            <a:avLst/>
          </a:prstGeom>
          <a:solidFill>
            <a:srgbClr val="660066"/>
          </a:solidFill>
        </p:spPr>
        <p:txBody>
          <a:bodyPr wrap="square" rtlCol="0">
            <a:spAutoFit/>
          </a:bodyPr>
          <a:lstStyle/>
          <a:p>
            <a:pPr algn="ctr" defTabSz="740664"/>
            <a:r>
              <a:rPr lang="en-US" sz="1013" dirty="0">
                <a:solidFill>
                  <a:prstClr val="white"/>
                </a:solidFill>
              </a:rPr>
              <a:t>How does the game change Ben’s perception of what makes a food healthy?</a:t>
            </a:r>
          </a:p>
        </p:txBody>
      </p:sp>
      <p:grpSp>
        <p:nvGrpSpPr>
          <p:cNvPr id="40" name="Group 39"/>
          <p:cNvGrpSpPr/>
          <p:nvPr/>
        </p:nvGrpSpPr>
        <p:grpSpPr>
          <a:xfrm>
            <a:off x="6042385" y="3334706"/>
            <a:ext cx="2690969" cy="2114059"/>
            <a:chOff x="604809" y="5496706"/>
            <a:chExt cx="14351837" cy="11274988"/>
          </a:xfrm>
        </p:grpSpPr>
        <p:sp>
          <p:nvSpPr>
            <p:cNvPr id="41" name="TextBox 40"/>
            <p:cNvSpPr txBox="1"/>
            <p:nvPr/>
          </p:nvSpPr>
          <p:spPr>
            <a:xfrm>
              <a:off x="604809" y="6430397"/>
              <a:ext cx="14351837" cy="10341297"/>
            </a:xfrm>
            <a:prstGeom prst="rect">
              <a:avLst/>
            </a:prstGeom>
            <a:solidFill>
              <a:schemeClr val="bg1"/>
            </a:solidFill>
          </p:spPr>
          <p:txBody>
            <a:bodyPr wrap="square" rtlCol="0">
              <a:spAutoFit/>
            </a:bodyPr>
            <a:lstStyle/>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The SYSTEMS game gives students a greater understanding of nutritional concepts: the class showed an average improvement of 16%.</a:t>
              </a:r>
            </a:p>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The case study approach allowed for deeper look into one student’s mind. Importantly, all of his changed understandings moved from inaccurate to more accurate, never the other way around.</a:t>
              </a:r>
            </a:p>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Ben’s definition of energy grew more nuanced and he gained a greater awareness of the need to balance energy in with energy out.</a:t>
              </a:r>
            </a:p>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Ben built a more complex and accurate mental framework in thinking about nutrients: He learned the nutrients foods contain, and their quantities, determine whether they are healthy or not.</a:t>
              </a:r>
            </a:p>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Ben and the rest of his class struggled with vocabulary used to discuss concepts. Words were either good or bad in the student’s mind, when in reality nutritional concepts are too complex to be so clear-cut.</a:t>
              </a:r>
            </a:p>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Clear definitions of terms are needed to dispel preconceived misconceptions, as in the case of nutrition vocabulary. Clear definitions will also ensure that students learn what food groups are and that sugary and fat-dense foods are not the same.</a:t>
              </a:r>
            </a:p>
            <a:p>
              <a:pPr marL="96441" indent="-96441" defTabSz="740664">
                <a:buFont typeface="Wingdings" panose="05000000000000000000" pitchFamily="2" charset="2"/>
                <a:buChar char="v"/>
              </a:pPr>
              <a:r>
                <a:rPr lang="en-US" sz="600" dirty="0">
                  <a:solidFill>
                    <a:prstClr val="black"/>
                  </a:solidFill>
                  <a:latin typeface="Times New Roman" panose="02020603050405020304" pitchFamily="18" charset="0"/>
                  <a:cs typeface="Times New Roman" panose="02020603050405020304" pitchFamily="18" charset="0"/>
                </a:rPr>
                <a:t>Ben had limited gains in knowledge after the interview, since he had already played the game before. Future work will be to interview students who have never played it before in order to see the full impact the game has.</a:t>
              </a:r>
            </a:p>
          </p:txBody>
        </p:sp>
        <p:sp>
          <p:nvSpPr>
            <p:cNvPr id="42" name="TextBox 41"/>
            <p:cNvSpPr txBox="1"/>
            <p:nvPr/>
          </p:nvSpPr>
          <p:spPr>
            <a:xfrm>
              <a:off x="604809" y="5496706"/>
              <a:ext cx="14351837" cy="1323782"/>
            </a:xfrm>
            <a:prstGeom prst="rect">
              <a:avLst/>
            </a:prstGeom>
            <a:solidFill>
              <a:srgbClr val="660066"/>
            </a:solidFill>
          </p:spPr>
          <p:txBody>
            <a:bodyPr wrap="square" rtlCol="0">
              <a:spAutoFit/>
            </a:bodyPr>
            <a:lstStyle/>
            <a:p>
              <a:pPr algn="ctr" defTabSz="740664"/>
              <a:r>
                <a:rPr lang="en-US" sz="1013" dirty="0">
                  <a:solidFill>
                    <a:prstClr val="white"/>
                  </a:solidFill>
                </a:rPr>
                <a:t>Conclusions</a:t>
              </a:r>
            </a:p>
          </p:txBody>
        </p:sp>
      </p:grpSp>
      <p:grpSp>
        <p:nvGrpSpPr>
          <p:cNvPr id="43" name="Group 42"/>
          <p:cNvGrpSpPr/>
          <p:nvPr/>
        </p:nvGrpSpPr>
        <p:grpSpPr>
          <a:xfrm>
            <a:off x="6042385" y="6003010"/>
            <a:ext cx="2690969" cy="613649"/>
            <a:chOff x="604809" y="5496706"/>
            <a:chExt cx="14351837" cy="3272796"/>
          </a:xfrm>
        </p:grpSpPr>
        <p:sp>
          <p:nvSpPr>
            <p:cNvPr id="44" name="TextBox 43"/>
            <p:cNvSpPr txBox="1"/>
            <p:nvPr/>
          </p:nvSpPr>
          <p:spPr>
            <a:xfrm>
              <a:off x="604809" y="6430397"/>
              <a:ext cx="14351837" cy="2339105"/>
            </a:xfrm>
            <a:prstGeom prst="rect">
              <a:avLst/>
            </a:prstGeom>
            <a:solidFill>
              <a:schemeClr val="bg1"/>
            </a:solidFill>
          </p:spPr>
          <p:txBody>
            <a:bodyPr wrap="square" rtlCol="0">
              <a:spAutoFit/>
            </a:bodyPr>
            <a:lstStyle/>
            <a:p>
              <a:pPr marL="219075" indent="-209550" defTabSz="740664"/>
              <a:r>
                <a:rPr lang="en-US" sz="450" dirty="0">
                  <a:solidFill>
                    <a:prstClr val="black"/>
                  </a:solidFill>
                  <a:latin typeface="Times New Roman" panose="02020603050405020304" pitchFamily="18" charset="0"/>
                  <a:cs typeface="Times New Roman" panose="02020603050405020304" pitchFamily="18" charset="0"/>
                </a:rPr>
                <a:t>McNeill, K. L., &amp; </a:t>
              </a:r>
              <a:r>
                <a:rPr lang="en-US" sz="450" dirty="0" err="1">
                  <a:solidFill>
                    <a:prstClr val="black"/>
                  </a:solidFill>
                  <a:latin typeface="Times New Roman" panose="02020603050405020304" pitchFamily="18" charset="0"/>
                  <a:cs typeface="Times New Roman" panose="02020603050405020304" pitchFamily="18" charset="0"/>
                </a:rPr>
                <a:t>Krajcik</a:t>
              </a:r>
              <a:r>
                <a:rPr lang="en-US" sz="450" dirty="0">
                  <a:solidFill>
                    <a:prstClr val="black"/>
                  </a:solidFill>
                  <a:latin typeface="Times New Roman" panose="02020603050405020304" pitchFamily="18" charset="0"/>
                  <a:cs typeface="Times New Roman" panose="02020603050405020304" pitchFamily="18" charset="0"/>
                </a:rPr>
                <a:t>, J. S. (2011). Supporting Grade 5-8 Students in Constructing Explanations in Science: The Claim, Evidence, and Reasoning Framework for Talk and Writing. </a:t>
              </a:r>
              <a:r>
                <a:rPr lang="en-US" sz="450" i="1" dirty="0">
                  <a:solidFill>
                    <a:prstClr val="black"/>
                  </a:solidFill>
                  <a:latin typeface="Times New Roman" panose="02020603050405020304" pitchFamily="18" charset="0"/>
                  <a:cs typeface="Times New Roman" panose="02020603050405020304" pitchFamily="18" charset="0"/>
                </a:rPr>
                <a:t>Pearson</a:t>
              </a:r>
              <a:r>
                <a:rPr lang="en-US" sz="450" dirty="0">
                  <a:solidFill>
                    <a:prstClr val="black"/>
                  </a:solidFill>
                  <a:latin typeface="Times New Roman" panose="02020603050405020304" pitchFamily="18" charset="0"/>
                  <a:cs typeface="Times New Roman" panose="02020603050405020304" pitchFamily="18" charset="0"/>
                </a:rPr>
                <a:t>.</a:t>
              </a:r>
            </a:p>
            <a:p>
              <a:pPr marL="219075" indent="-209550" defTabSz="740664"/>
              <a:r>
                <a:rPr lang="en-US" sz="450" dirty="0">
                  <a:solidFill>
                    <a:prstClr val="black"/>
                  </a:solidFill>
                  <a:latin typeface="Times New Roman" panose="02020603050405020304" pitchFamily="18" charset="0"/>
                  <a:cs typeface="Times New Roman" panose="02020603050405020304" pitchFamily="18" charset="0"/>
                </a:rPr>
                <a:t>Ogden CL, Carroll MD, Kit BK, </a:t>
              </a:r>
              <a:r>
                <a:rPr lang="en-US" sz="450" dirty="0" err="1">
                  <a:solidFill>
                    <a:prstClr val="black"/>
                  </a:solidFill>
                  <a:latin typeface="Times New Roman" panose="02020603050405020304" pitchFamily="18" charset="0"/>
                  <a:cs typeface="Times New Roman" panose="02020603050405020304" pitchFamily="18" charset="0"/>
                </a:rPr>
                <a:t>Flegal</a:t>
              </a:r>
              <a:r>
                <a:rPr lang="en-US" sz="450" dirty="0">
                  <a:solidFill>
                    <a:prstClr val="black"/>
                  </a:solidFill>
                  <a:latin typeface="Times New Roman" panose="02020603050405020304" pitchFamily="18" charset="0"/>
                  <a:cs typeface="Times New Roman" panose="02020603050405020304" pitchFamily="18" charset="0"/>
                </a:rPr>
                <a:t> KM. Prevalence of obesity and trends in body mass index among US children and adolescents, 1999–2010. </a:t>
              </a:r>
              <a:r>
                <a:rPr lang="en-US" sz="450" i="1" dirty="0">
                  <a:solidFill>
                    <a:prstClr val="black"/>
                  </a:solidFill>
                  <a:latin typeface="Times New Roman" panose="02020603050405020304" pitchFamily="18" charset="0"/>
                  <a:cs typeface="Times New Roman" panose="02020603050405020304" pitchFamily="18" charset="0"/>
                </a:rPr>
                <a:t>JAMA</a:t>
              </a:r>
              <a:r>
                <a:rPr lang="en-US" sz="450" dirty="0">
                  <a:solidFill>
                    <a:prstClr val="black"/>
                  </a:solidFill>
                  <a:latin typeface="Times New Roman" panose="02020603050405020304" pitchFamily="18" charset="0"/>
                  <a:cs typeface="Times New Roman" panose="02020603050405020304" pitchFamily="18" charset="0"/>
                </a:rPr>
                <a:t> 2012; </a:t>
              </a:r>
              <a:r>
                <a:rPr lang="en-US" sz="450" b="1" dirty="0">
                  <a:solidFill>
                    <a:prstClr val="black"/>
                  </a:solidFill>
                  <a:latin typeface="Times New Roman" panose="02020603050405020304" pitchFamily="18" charset="0"/>
                  <a:cs typeface="Times New Roman" panose="02020603050405020304" pitchFamily="18" charset="0"/>
                </a:rPr>
                <a:t>307</a:t>
              </a:r>
              <a:r>
                <a:rPr lang="en-US" sz="450" dirty="0">
                  <a:solidFill>
                    <a:prstClr val="black"/>
                  </a:solidFill>
                  <a:latin typeface="Times New Roman" panose="02020603050405020304" pitchFamily="18" charset="0"/>
                  <a:cs typeface="Times New Roman" panose="02020603050405020304" pitchFamily="18" charset="0"/>
                </a:rPr>
                <a:t>: 483–490.</a:t>
              </a:r>
            </a:p>
            <a:p>
              <a:pPr marL="219075" indent="-209550" defTabSz="740664"/>
              <a:r>
                <a:rPr lang="en-US" sz="450" dirty="0" err="1">
                  <a:solidFill>
                    <a:prstClr val="black"/>
                  </a:solidFill>
                  <a:latin typeface="Times New Roman" panose="02020603050405020304" pitchFamily="18" charset="0"/>
                  <a:cs typeface="Times New Roman" panose="02020603050405020304" pitchFamily="18" charset="0"/>
                </a:rPr>
                <a:t>Plass</a:t>
              </a:r>
              <a:r>
                <a:rPr lang="en-US" sz="450" dirty="0">
                  <a:solidFill>
                    <a:prstClr val="black"/>
                  </a:solidFill>
                  <a:latin typeface="Times New Roman" panose="02020603050405020304" pitchFamily="18" charset="0"/>
                  <a:cs typeface="Times New Roman" panose="02020603050405020304" pitchFamily="18" charset="0"/>
                </a:rPr>
                <a:t>, J. L., et al. (2015). "Foundations of Game-Based Learning." </a:t>
              </a:r>
              <a:r>
                <a:rPr lang="en-US" sz="450" u="sng" dirty="0">
                  <a:solidFill>
                    <a:prstClr val="black"/>
                  </a:solidFill>
                  <a:latin typeface="Times New Roman" panose="02020603050405020304" pitchFamily="18" charset="0"/>
                  <a:cs typeface="Times New Roman" panose="02020603050405020304" pitchFamily="18" charset="0"/>
                </a:rPr>
                <a:t>Educational Psychologist</a:t>
              </a:r>
              <a:r>
                <a:rPr lang="en-US" sz="450" dirty="0">
                  <a:solidFill>
                    <a:prstClr val="black"/>
                  </a:solidFill>
                  <a:latin typeface="Times New Roman" panose="02020603050405020304" pitchFamily="18" charset="0"/>
                  <a:cs typeface="Times New Roman" panose="02020603050405020304" pitchFamily="18" charset="0"/>
                </a:rPr>
                <a:t> </a:t>
              </a:r>
              <a:r>
                <a:rPr lang="en-US" sz="450" b="1" dirty="0">
                  <a:solidFill>
                    <a:prstClr val="black"/>
                  </a:solidFill>
                  <a:latin typeface="Times New Roman" panose="02020603050405020304" pitchFamily="18" charset="0"/>
                  <a:cs typeface="Times New Roman" panose="02020603050405020304" pitchFamily="18" charset="0"/>
                </a:rPr>
                <a:t>50</a:t>
              </a:r>
              <a:r>
                <a:rPr lang="en-US" sz="450" dirty="0">
                  <a:solidFill>
                    <a:prstClr val="black"/>
                  </a:solidFill>
                  <a:latin typeface="Times New Roman" panose="02020603050405020304" pitchFamily="18" charset="0"/>
                  <a:cs typeface="Times New Roman" panose="02020603050405020304" pitchFamily="18" charset="0"/>
                </a:rPr>
                <a:t>(4): 258–283.</a:t>
              </a:r>
            </a:p>
          </p:txBody>
        </p:sp>
        <p:sp>
          <p:nvSpPr>
            <p:cNvPr id="45" name="TextBox 44"/>
            <p:cNvSpPr txBox="1"/>
            <p:nvPr/>
          </p:nvSpPr>
          <p:spPr>
            <a:xfrm>
              <a:off x="604809" y="5496706"/>
              <a:ext cx="14351837" cy="1323782"/>
            </a:xfrm>
            <a:prstGeom prst="rect">
              <a:avLst/>
            </a:prstGeom>
            <a:solidFill>
              <a:srgbClr val="660066"/>
            </a:solidFill>
          </p:spPr>
          <p:txBody>
            <a:bodyPr wrap="square" rtlCol="0">
              <a:spAutoFit/>
            </a:bodyPr>
            <a:lstStyle/>
            <a:p>
              <a:pPr algn="ctr" defTabSz="740664"/>
              <a:r>
                <a:rPr lang="en-US" sz="1013" dirty="0">
                  <a:solidFill>
                    <a:prstClr val="white"/>
                  </a:solidFill>
                </a:rPr>
                <a:t>References</a:t>
              </a:r>
            </a:p>
          </p:txBody>
        </p:sp>
      </p:grpSp>
      <p:grpSp>
        <p:nvGrpSpPr>
          <p:cNvPr id="46" name="Group 45"/>
          <p:cNvGrpSpPr/>
          <p:nvPr/>
        </p:nvGrpSpPr>
        <p:grpSpPr>
          <a:xfrm>
            <a:off x="6042385" y="5355887"/>
            <a:ext cx="2690969" cy="636732"/>
            <a:chOff x="604809" y="5496706"/>
            <a:chExt cx="14351837" cy="3395897"/>
          </a:xfrm>
        </p:grpSpPr>
        <p:sp>
          <p:nvSpPr>
            <p:cNvPr id="47" name="TextBox 46"/>
            <p:cNvSpPr txBox="1"/>
            <p:nvPr/>
          </p:nvSpPr>
          <p:spPr>
            <a:xfrm>
              <a:off x="604809" y="6430395"/>
              <a:ext cx="14351837" cy="2462208"/>
            </a:xfrm>
            <a:prstGeom prst="rect">
              <a:avLst/>
            </a:prstGeom>
            <a:solidFill>
              <a:schemeClr val="bg1"/>
            </a:solidFill>
          </p:spPr>
          <p:txBody>
            <a:bodyPr wrap="square" rtlCol="0">
              <a:spAutoFit/>
            </a:bodyPr>
            <a:lstStyle/>
            <a:p>
              <a:pPr defTabSz="740664"/>
              <a:r>
                <a:rPr lang="en-US" sz="600" dirty="0">
                  <a:solidFill>
                    <a:prstClr val="black"/>
                  </a:solidFill>
                  <a:latin typeface="Times New Roman" panose="02020603050405020304" pitchFamily="18" charset="0"/>
                  <a:cs typeface="Times New Roman" panose="02020603050405020304" pitchFamily="18" charset="0"/>
                </a:rPr>
                <a:t>We thank Audrey Hoffman, Gretchen King, Peggy McKay, David Nix, and Alex </a:t>
              </a:r>
              <a:r>
                <a:rPr lang="en-US" sz="600" dirty="0" err="1">
                  <a:solidFill>
                    <a:prstClr val="black"/>
                  </a:solidFill>
                  <a:latin typeface="Times New Roman" panose="02020603050405020304" pitchFamily="18" charset="0"/>
                  <a:cs typeface="Times New Roman" panose="02020603050405020304" pitchFamily="18" charset="0"/>
                </a:rPr>
                <a:t>Turbyfield</a:t>
              </a:r>
              <a:r>
                <a:rPr lang="en-US" sz="600" dirty="0">
                  <a:solidFill>
                    <a:prstClr val="black"/>
                  </a:solidFill>
                  <a:latin typeface="Times New Roman" panose="02020603050405020304" pitchFamily="18" charset="0"/>
                  <a:cs typeface="Times New Roman" panose="02020603050405020304" pitchFamily="18" charset="0"/>
                </a:rPr>
                <a:t> for their input in our research, as well as the National Science Foundation for their funding of the UBER REU and the UGA Genetics Department for printing this poster.</a:t>
              </a:r>
            </a:p>
          </p:txBody>
        </p:sp>
        <p:sp>
          <p:nvSpPr>
            <p:cNvPr id="48" name="TextBox 47"/>
            <p:cNvSpPr txBox="1"/>
            <p:nvPr/>
          </p:nvSpPr>
          <p:spPr>
            <a:xfrm>
              <a:off x="604809" y="5496706"/>
              <a:ext cx="14351837" cy="1323779"/>
            </a:xfrm>
            <a:prstGeom prst="rect">
              <a:avLst/>
            </a:prstGeom>
            <a:solidFill>
              <a:srgbClr val="660066"/>
            </a:solidFill>
          </p:spPr>
          <p:txBody>
            <a:bodyPr wrap="square" rtlCol="0">
              <a:spAutoFit/>
            </a:bodyPr>
            <a:lstStyle/>
            <a:p>
              <a:pPr algn="ctr" defTabSz="740664"/>
              <a:r>
                <a:rPr lang="en-US" sz="1013" dirty="0">
                  <a:solidFill>
                    <a:prstClr val="white"/>
                  </a:solidFill>
                </a:rPr>
                <a:t>Acknowledgements</a:t>
              </a:r>
            </a:p>
          </p:txBody>
        </p:sp>
      </p:grpSp>
      <p:grpSp>
        <p:nvGrpSpPr>
          <p:cNvPr id="52" name="Group 51"/>
          <p:cNvGrpSpPr/>
          <p:nvPr/>
        </p:nvGrpSpPr>
        <p:grpSpPr>
          <a:xfrm>
            <a:off x="410650" y="3946172"/>
            <a:ext cx="2690969" cy="913731"/>
            <a:chOff x="604809" y="5496706"/>
            <a:chExt cx="14351837" cy="4873229"/>
          </a:xfrm>
        </p:grpSpPr>
        <p:sp>
          <p:nvSpPr>
            <p:cNvPr id="53" name="TextBox 52"/>
            <p:cNvSpPr txBox="1"/>
            <p:nvPr/>
          </p:nvSpPr>
          <p:spPr>
            <a:xfrm>
              <a:off x="604809" y="6430396"/>
              <a:ext cx="14351837" cy="3939539"/>
            </a:xfrm>
            <a:prstGeom prst="rect">
              <a:avLst/>
            </a:prstGeom>
            <a:solidFill>
              <a:schemeClr val="bg1"/>
            </a:solidFill>
          </p:spPr>
          <p:txBody>
            <a:bodyPr wrap="square" rtlCol="0">
              <a:spAutoFit/>
            </a:bodyPr>
            <a:lstStyle/>
            <a:p>
              <a:pPr defTabSz="740664"/>
              <a:r>
                <a:rPr lang="en-US" sz="600" dirty="0">
                  <a:solidFill>
                    <a:prstClr val="black"/>
                  </a:solidFill>
                  <a:latin typeface="Times New Roman" panose="02020603050405020304" pitchFamily="18" charset="0"/>
                  <a:cs typeface="Times New Roman" panose="02020603050405020304" pitchFamily="18" charset="0"/>
                </a:rPr>
                <a:t>How does the Nutrition unit from the SYSTEMS game shape elementary schooler’s understanding of what constitutes a healthy lifestyle?</a:t>
              </a:r>
            </a:p>
            <a:p>
              <a:pPr marL="96441" indent="-96441" defTabSz="740664">
                <a:buFont typeface="+mj-lt"/>
                <a:buAutoNum type="arabicPeriod"/>
              </a:pPr>
              <a:r>
                <a:rPr lang="en-US" sz="600" dirty="0">
                  <a:solidFill>
                    <a:prstClr val="black"/>
                  </a:solidFill>
                  <a:latin typeface="Times New Roman" panose="02020603050405020304" pitchFamily="18" charset="0"/>
                  <a:cs typeface="Times New Roman" panose="02020603050405020304" pitchFamily="18" charset="0"/>
                </a:rPr>
                <a:t>How does the game change their perception of how energy flows through the body?</a:t>
              </a:r>
            </a:p>
            <a:p>
              <a:pPr marL="96441" indent="-96441" defTabSz="740664">
                <a:buFont typeface="+mj-lt"/>
                <a:buAutoNum type="arabicPeriod"/>
              </a:pPr>
              <a:r>
                <a:rPr lang="en-US" sz="600" dirty="0">
                  <a:solidFill>
                    <a:prstClr val="black"/>
                  </a:solidFill>
                  <a:latin typeface="Times New Roman" panose="02020603050405020304" pitchFamily="18" charset="0"/>
                  <a:cs typeface="Times New Roman" panose="02020603050405020304" pitchFamily="18" charset="0"/>
                </a:rPr>
                <a:t>How does the game change their perception of what makes a food “healthy”?</a:t>
              </a:r>
            </a:p>
            <a:p>
              <a:pPr marL="96441" indent="-96441" defTabSz="740664">
                <a:buFont typeface="+mj-lt"/>
                <a:buAutoNum type="arabicPeriod"/>
              </a:pPr>
              <a:r>
                <a:rPr lang="en-US" sz="600" dirty="0">
                  <a:solidFill>
                    <a:prstClr val="black"/>
                  </a:solidFill>
                  <a:latin typeface="Times New Roman" panose="02020603050405020304" pitchFamily="18" charset="0"/>
                  <a:cs typeface="Times New Roman" panose="02020603050405020304" pitchFamily="18" charset="0"/>
                </a:rPr>
                <a:t>How does choice of words with positive vs. negative connotations affect their ability to learn nutritional concepts?</a:t>
              </a:r>
            </a:p>
          </p:txBody>
        </p:sp>
        <p:sp>
          <p:nvSpPr>
            <p:cNvPr id="54" name="TextBox 53"/>
            <p:cNvSpPr txBox="1"/>
            <p:nvPr/>
          </p:nvSpPr>
          <p:spPr>
            <a:xfrm>
              <a:off x="604809" y="5496706"/>
              <a:ext cx="14351837" cy="1323781"/>
            </a:xfrm>
            <a:prstGeom prst="rect">
              <a:avLst/>
            </a:prstGeom>
            <a:solidFill>
              <a:srgbClr val="660066"/>
            </a:solidFill>
          </p:spPr>
          <p:txBody>
            <a:bodyPr wrap="square" rtlCol="0">
              <a:spAutoFit/>
            </a:bodyPr>
            <a:lstStyle/>
            <a:p>
              <a:pPr algn="ctr" defTabSz="740664"/>
              <a:r>
                <a:rPr lang="en-US" sz="1013" dirty="0">
                  <a:solidFill>
                    <a:prstClr val="white"/>
                  </a:solidFill>
                </a:rPr>
                <a:t>Research Questions</a:t>
              </a:r>
            </a:p>
          </p:txBody>
        </p:sp>
      </p:grpSp>
      <p:sp>
        <p:nvSpPr>
          <p:cNvPr id="57" name="TextBox 56"/>
          <p:cNvSpPr txBox="1"/>
          <p:nvPr/>
        </p:nvSpPr>
        <p:spPr>
          <a:xfrm>
            <a:off x="410650" y="4819596"/>
            <a:ext cx="2690969" cy="248209"/>
          </a:xfrm>
          <a:prstGeom prst="rect">
            <a:avLst/>
          </a:prstGeom>
          <a:solidFill>
            <a:srgbClr val="660066"/>
          </a:solidFill>
        </p:spPr>
        <p:txBody>
          <a:bodyPr wrap="square" rtlCol="0">
            <a:spAutoFit/>
          </a:bodyPr>
          <a:lstStyle/>
          <a:p>
            <a:pPr algn="ctr" defTabSz="740664"/>
            <a:r>
              <a:rPr lang="en-US" sz="1013" dirty="0">
                <a:solidFill>
                  <a:prstClr val="white"/>
                </a:solidFill>
              </a:rPr>
              <a:t>Methods</a:t>
            </a:r>
          </a:p>
        </p:txBody>
      </p:sp>
      <p:sp>
        <p:nvSpPr>
          <p:cNvPr id="61" name="TextBox 60"/>
          <p:cNvSpPr txBox="1"/>
          <p:nvPr/>
        </p:nvSpPr>
        <p:spPr>
          <a:xfrm>
            <a:off x="3226518" y="3324199"/>
            <a:ext cx="2690969" cy="404085"/>
          </a:xfrm>
          <a:prstGeom prst="rect">
            <a:avLst/>
          </a:prstGeom>
          <a:solidFill>
            <a:srgbClr val="660066"/>
          </a:solidFill>
        </p:spPr>
        <p:txBody>
          <a:bodyPr wrap="square" rtlCol="0">
            <a:spAutoFit/>
          </a:bodyPr>
          <a:lstStyle/>
          <a:p>
            <a:pPr algn="ctr" defTabSz="740664"/>
            <a:r>
              <a:rPr lang="en-US" sz="1013" dirty="0">
                <a:solidFill>
                  <a:prstClr val="white"/>
                </a:solidFill>
              </a:rPr>
              <a:t>How does the game change Ben’s perception of energy flow through the body?</a:t>
            </a:r>
          </a:p>
        </p:txBody>
      </p:sp>
      <p:sp>
        <p:nvSpPr>
          <p:cNvPr id="64" name="TextBox 63"/>
          <p:cNvSpPr txBox="1"/>
          <p:nvPr/>
        </p:nvSpPr>
        <p:spPr>
          <a:xfrm>
            <a:off x="3226518" y="977006"/>
            <a:ext cx="2690969" cy="404085"/>
          </a:xfrm>
          <a:prstGeom prst="rect">
            <a:avLst/>
          </a:prstGeom>
          <a:solidFill>
            <a:srgbClr val="660066"/>
          </a:solidFill>
        </p:spPr>
        <p:txBody>
          <a:bodyPr wrap="square" rtlCol="0">
            <a:spAutoFit/>
          </a:bodyPr>
          <a:lstStyle/>
          <a:p>
            <a:pPr algn="ctr" defTabSz="740664"/>
            <a:r>
              <a:rPr lang="en-US" sz="1013" dirty="0">
                <a:solidFill>
                  <a:prstClr val="white"/>
                </a:solidFill>
              </a:rPr>
              <a:t>Does the game increase understanding of content?</a:t>
            </a:r>
          </a:p>
        </p:txBody>
      </p:sp>
      <p:sp>
        <p:nvSpPr>
          <p:cNvPr id="67" name="TextBox 66"/>
          <p:cNvSpPr txBox="1"/>
          <p:nvPr/>
        </p:nvSpPr>
        <p:spPr>
          <a:xfrm>
            <a:off x="6042385" y="977006"/>
            <a:ext cx="2690969" cy="404085"/>
          </a:xfrm>
          <a:prstGeom prst="rect">
            <a:avLst/>
          </a:prstGeom>
          <a:solidFill>
            <a:srgbClr val="660066"/>
          </a:solidFill>
        </p:spPr>
        <p:txBody>
          <a:bodyPr wrap="square" rtlCol="0">
            <a:spAutoFit/>
          </a:bodyPr>
          <a:lstStyle/>
          <a:p>
            <a:pPr algn="ctr" defTabSz="740664"/>
            <a:r>
              <a:rPr lang="en-US" sz="1013" dirty="0">
                <a:solidFill>
                  <a:prstClr val="white"/>
                </a:solidFill>
              </a:rPr>
              <a:t>How does connotation of nutritional vocabulary affect nutritional understanding?</a:t>
            </a:r>
          </a:p>
        </p:txBody>
      </p:sp>
      <p:grpSp>
        <p:nvGrpSpPr>
          <p:cNvPr id="122" name="Group 121"/>
          <p:cNvGrpSpPr/>
          <p:nvPr/>
        </p:nvGrpSpPr>
        <p:grpSpPr>
          <a:xfrm>
            <a:off x="3233821" y="1204197"/>
            <a:ext cx="2676358" cy="1468597"/>
            <a:chOff x="15758360" y="6422372"/>
            <a:chExt cx="8325600" cy="5489528"/>
          </a:xfrm>
        </p:grpSpPr>
        <p:graphicFrame>
          <p:nvGraphicFramePr>
            <p:cNvPr id="50" name="Chart 49"/>
            <p:cNvGraphicFramePr>
              <a:graphicFrameLocks/>
            </p:cNvGraphicFramePr>
            <p:nvPr>
              <p:extLst/>
            </p:nvPr>
          </p:nvGraphicFramePr>
          <p:xfrm>
            <a:off x="15795998" y="6422372"/>
            <a:ext cx="8250324" cy="450756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758360" y="10962777"/>
              <a:ext cx="8325600" cy="949123"/>
            </a:xfrm>
            <a:prstGeom prst="rect">
              <a:avLst/>
            </a:prstGeom>
            <a:noFill/>
          </p:spPr>
          <p:txBody>
            <a:bodyPr wrap="square" rtlCol="0">
              <a:spAutoFit/>
            </a:bodyPr>
            <a:lstStyle/>
            <a:p>
              <a:pPr defTabSz="740664"/>
              <a:r>
                <a:rPr lang="en-US" sz="525" i="1" dirty="0">
                  <a:solidFill>
                    <a:prstClr val="black"/>
                  </a:solidFill>
                  <a:latin typeface="Times New Roman" panose="02020603050405020304" pitchFamily="18" charset="0"/>
                  <a:cs typeface="Times New Roman" panose="02020603050405020304" pitchFamily="18" charset="0"/>
                </a:rPr>
                <a:t>Figure 1: </a:t>
              </a:r>
              <a:r>
                <a:rPr lang="en-US" sz="525" dirty="0">
                  <a:solidFill>
                    <a:prstClr val="black"/>
                  </a:solidFill>
                  <a:latin typeface="Times New Roman" panose="02020603050405020304" pitchFamily="18" charset="0"/>
                  <a:cs typeface="Times New Roman" panose="02020603050405020304" pitchFamily="18" charset="0"/>
                </a:rPr>
                <a:t>When Ben’s class played the game in February 2016, they showed a 16% improvement on questions about nutrition. Ben showed a 50% improvement.</a:t>
              </a:r>
              <a:endParaRPr lang="en-US" sz="525" i="1" dirty="0">
                <a:solidFill>
                  <a:prstClr val="black"/>
                </a:solidFill>
                <a:latin typeface="Times New Roman" panose="02020603050405020304" pitchFamily="18" charset="0"/>
                <a:cs typeface="Times New Roman" panose="02020603050405020304" pitchFamily="18" charset="0"/>
              </a:endParaRPr>
            </a:p>
          </p:txBody>
        </p:sp>
      </p:grpSp>
      <p:grpSp>
        <p:nvGrpSpPr>
          <p:cNvPr id="124" name="Group 123"/>
          <p:cNvGrpSpPr/>
          <p:nvPr/>
        </p:nvGrpSpPr>
        <p:grpSpPr>
          <a:xfrm>
            <a:off x="370425" y="5049871"/>
            <a:ext cx="2750687" cy="1729442"/>
            <a:chOff x="298853" y="26942447"/>
            <a:chExt cx="14670332" cy="9223688"/>
          </a:xfrm>
        </p:grpSpPr>
        <p:grpSp>
          <p:nvGrpSpPr>
            <p:cNvPr id="49" name="Group 48"/>
            <p:cNvGrpSpPr/>
            <p:nvPr/>
          </p:nvGrpSpPr>
          <p:grpSpPr>
            <a:xfrm>
              <a:off x="298853" y="27220257"/>
              <a:ext cx="5266482" cy="7603144"/>
              <a:chOff x="5547360" y="12054840"/>
              <a:chExt cx="5266482" cy="7603144"/>
            </a:xfrm>
          </p:grpSpPr>
          <p:sp>
            <p:nvSpPr>
              <p:cNvPr id="62" name="Rounded Rectangle 61"/>
              <p:cNvSpPr/>
              <p:nvPr/>
            </p:nvSpPr>
            <p:spPr>
              <a:xfrm>
                <a:off x="5547360" y="12054840"/>
                <a:ext cx="4583082" cy="2631094"/>
              </a:xfrm>
              <a:prstGeom prst="roundRect">
                <a:avLst/>
              </a:prstGeom>
              <a:solidFill>
                <a:srgbClr val="32003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525" b="1" u="sng" dirty="0">
                    <a:solidFill>
                      <a:prstClr val="white"/>
                    </a:solidFill>
                  </a:rPr>
                  <a:t>Pre-chapter Interview</a:t>
                </a:r>
              </a:p>
              <a:p>
                <a:pPr marL="85725" indent="-85725" defTabSz="740664">
                  <a:buFont typeface="Wingdings" panose="05000000000000000000" pitchFamily="2" charset="2"/>
                  <a:buChar char="v"/>
                </a:pPr>
                <a:r>
                  <a:rPr lang="en-US" sz="450" dirty="0">
                    <a:solidFill>
                      <a:prstClr val="white"/>
                    </a:solidFill>
                  </a:rPr>
                  <a:t>Structured format</a:t>
                </a:r>
              </a:p>
              <a:p>
                <a:pPr marL="85725" indent="-85725" defTabSz="740664">
                  <a:buFont typeface="Wingdings" panose="05000000000000000000" pitchFamily="2" charset="2"/>
                  <a:buChar char="v"/>
                </a:pPr>
                <a:r>
                  <a:rPr lang="en-US" sz="450" dirty="0">
                    <a:solidFill>
                      <a:prstClr val="white"/>
                    </a:solidFill>
                  </a:rPr>
                  <a:t>21 questions long</a:t>
                </a:r>
              </a:p>
              <a:p>
                <a:pPr marL="85725" indent="-85725" defTabSz="740664">
                  <a:buFont typeface="Wingdings" panose="05000000000000000000" pitchFamily="2" charset="2"/>
                  <a:buChar char="v"/>
                </a:pPr>
                <a:r>
                  <a:rPr lang="en-US" sz="450" dirty="0">
                    <a:solidFill>
                      <a:prstClr val="white"/>
                    </a:solidFill>
                  </a:rPr>
                  <a:t>Addressed themes of energy flow, health of food, and vocabulary</a:t>
                </a:r>
              </a:p>
            </p:txBody>
          </p:sp>
          <p:sp>
            <p:nvSpPr>
              <p:cNvPr id="58" name="Rounded Rectangle 57"/>
              <p:cNvSpPr/>
              <p:nvPr/>
            </p:nvSpPr>
            <p:spPr>
              <a:xfrm>
                <a:off x="5831910" y="14550390"/>
                <a:ext cx="4583082" cy="2631094"/>
              </a:xfrm>
              <a:prstGeom prst="roundRect">
                <a:avLst/>
              </a:prstGeom>
              <a:solidFill>
                <a:srgbClr val="46004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525" b="1" u="sng" dirty="0">
                    <a:solidFill>
                      <a:prstClr val="white"/>
                    </a:solidFill>
                  </a:rPr>
                  <a:t>In-chapter Interview</a:t>
                </a:r>
              </a:p>
              <a:p>
                <a:pPr marL="85725" indent="-85725" defTabSz="740664">
                  <a:buFont typeface="Wingdings" panose="05000000000000000000" pitchFamily="2" charset="2"/>
                  <a:buChar char="v"/>
                </a:pPr>
                <a:r>
                  <a:rPr lang="en-US" sz="450" dirty="0">
                    <a:solidFill>
                      <a:prstClr val="white"/>
                    </a:solidFill>
                  </a:rPr>
                  <a:t>Semi-structured format</a:t>
                </a:r>
              </a:p>
              <a:p>
                <a:pPr marL="85725" indent="-85725" defTabSz="740664">
                  <a:buFont typeface="Wingdings" panose="05000000000000000000" pitchFamily="2" charset="2"/>
                  <a:buChar char="v"/>
                </a:pPr>
                <a:r>
                  <a:rPr lang="en-US" sz="450" dirty="0">
                    <a:solidFill>
                      <a:prstClr val="white"/>
                    </a:solidFill>
                  </a:rPr>
                  <a:t>Ben played the game during questioning</a:t>
                </a:r>
              </a:p>
              <a:p>
                <a:pPr marL="85725" indent="-85725" defTabSz="740664">
                  <a:buFont typeface="Wingdings" panose="05000000000000000000" pitchFamily="2" charset="2"/>
                  <a:buChar char="v"/>
                </a:pPr>
                <a:r>
                  <a:rPr lang="en-US" sz="450" dirty="0">
                    <a:solidFill>
                      <a:prstClr val="white"/>
                    </a:solidFill>
                  </a:rPr>
                  <a:t>Sought understanding of his thought process</a:t>
                </a:r>
              </a:p>
            </p:txBody>
          </p:sp>
          <p:sp>
            <p:nvSpPr>
              <p:cNvPr id="51" name="Rounded Rectangle 50"/>
              <p:cNvSpPr/>
              <p:nvPr/>
            </p:nvSpPr>
            <p:spPr>
              <a:xfrm>
                <a:off x="6230760" y="17026890"/>
                <a:ext cx="4583082" cy="2631094"/>
              </a:xfrm>
              <a:prstGeom prst="roundRect">
                <a:avLst/>
              </a:prstGeom>
              <a:solidFill>
                <a:srgbClr val="5A005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525" b="1" u="sng" dirty="0">
                    <a:solidFill>
                      <a:prstClr val="white"/>
                    </a:solidFill>
                  </a:rPr>
                  <a:t>Post-chapter Interview</a:t>
                </a:r>
              </a:p>
              <a:p>
                <a:pPr marL="85725" indent="-85725" defTabSz="740664">
                  <a:buFont typeface="Wingdings" panose="05000000000000000000" pitchFamily="2" charset="2"/>
                  <a:buChar char="v"/>
                </a:pPr>
                <a:r>
                  <a:rPr lang="en-US" sz="450" dirty="0">
                    <a:solidFill>
                      <a:prstClr val="white"/>
                    </a:solidFill>
                  </a:rPr>
                  <a:t>Same questions as in Pre chapter interview</a:t>
                </a:r>
              </a:p>
              <a:p>
                <a:pPr marL="85725" indent="-85725" defTabSz="740664">
                  <a:buFont typeface="Wingdings" panose="05000000000000000000" pitchFamily="2" charset="2"/>
                  <a:buChar char="v"/>
                </a:pPr>
                <a:r>
                  <a:rPr lang="en-US" sz="450" dirty="0">
                    <a:solidFill>
                      <a:prstClr val="white"/>
                    </a:solidFill>
                  </a:rPr>
                  <a:t>Looked for changes in nutritional knowledge</a:t>
                </a:r>
              </a:p>
            </p:txBody>
          </p:sp>
        </p:grpSp>
        <p:sp>
          <p:nvSpPr>
            <p:cNvPr id="16" name="Circular Arrow 15"/>
            <p:cNvSpPr/>
            <p:nvPr/>
          </p:nvSpPr>
          <p:spPr>
            <a:xfrm rot="10800000" flipH="1">
              <a:off x="5139163" y="32063234"/>
              <a:ext cx="4011085" cy="4102901"/>
            </a:xfrm>
            <a:prstGeom prst="circularArrow">
              <a:avLst>
                <a:gd name="adj1" fmla="val 9486"/>
                <a:gd name="adj2" fmla="val 1142319"/>
                <a:gd name="adj3" fmla="val 20497906"/>
                <a:gd name="adj4" fmla="val 13108695"/>
                <a:gd name="adj5" fmla="val 11241"/>
              </a:avLst>
            </a:prstGeom>
            <a:noFill/>
            <a:ln w="698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black"/>
                </a:solidFill>
              </a:endParaRPr>
            </a:p>
          </p:txBody>
        </p:sp>
        <p:sp>
          <p:nvSpPr>
            <p:cNvPr id="63" name="Rounded Rectangle 62"/>
            <p:cNvSpPr/>
            <p:nvPr/>
          </p:nvSpPr>
          <p:spPr>
            <a:xfrm>
              <a:off x="7222437" y="33261136"/>
              <a:ext cx="3399947" cy="585753"/>
            </a:xfrm>
            <a:prstGeom prst="roundRect">
              <a:avLst/>
            </a:prstGeom>
            <a:solidFill>
              <a:srgbClr val="6E006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white"/>
                  </a:solidFill>
                </a:rPr>
                <a:t>Transcribe Interview</a:t>
              </a:r>
            </a:p>
          </p:txBody>
        </p:sp>
        <p:sp>
          <p:nvSpPr>
            <p:cNvPr id="68" name="Rounded Rectangle 67"/>
            <p:cNvSpPr/>
            <p:nvPr/>
          </p:nvSpPr>
          <p:spPr>
            <a:xfrm>
              <a:off x="6710775" y="30729103"/>
              <a:ext cx="3399947" cy="923330"/>
            </a:xfrm>
            <a:prstGeom prst="roundRect">
              <a:avLst/>
            </a:prstGeom>
            <a:solidFill>
              <a:srgbClr val="82008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white"/>
                  </a:solidFill>
                </a:rPr>
                <a:t>Open-code and Paraphrase Responses</a:t>
              </a:r>
            </a:p>
          </p:txBody>
        </p:sp>
        <p:sp>
          <p:nvSpPr>
            <p:cNvPr id="69" name="Rounded Rectangle 68"/>
            <p:cNvSpPr/>
            <p:nvPr/>
          </p:nvSpPr>
          <p:spPr>
            <a:xfrm>
              <a:off x="6355996" y="27779065"/>
              <a:ext cx="3399947" cy="1327356"/>
            </a:xfrm>
            <a:prstGeom prst="roundRect">
              <a:avLst/>
            </a:prstGeom>
            <a:solidFill>
              <a:srgbClr val="9600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white"/>
                  </a:solidFill>
                </a:rPr>
                <a:t>Group Paraphrased Responses by Code (including class data)</a:t>
              </a:r>
            </a:p>
          </p:txBody>
        </p:sp>
        <p:sp>
          <p:nvSpPr>
            <p:cNvPr id="70" name="Rounded Rectangle 69"/>
            <p:cNvSpPr/>
            <p:nvPr/>
          </p:nvSpPr>
          <p:spPr>
            <a:xfrm>
              <a:off x="11079002" y="29463727"/>
              <a:ext cx="3399947" cy="549412"/>
            </a:xfrm>
            <a:prstGeom prst="roundRect">
              <a:avLst/>
            </a:prstGeom>
            <a:solidFill>
              <a:srgbClr val="AA00A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white"/>
                  </a:solidFill>
                </a:rPr>
                <a:t>Thematic Analysis</a:t>
              </a:r>
            </a:p>
          </p:txBody>
        </p:sp>
        <p:sp>
          <p:nvSpPr>
            <p:cNvPr id="71" name="Rounded Rectangle 70"/>
            <p:cNvSpPr/>
            <p:nvPr/>
          </p:nvSpPr>
          <p:spPr>
            <a:xfrm>
              <a:off x="11569238" y="31823618"/>
              <a:ext cx="3399947" cy="923330"/>
            </a:xfrm>
            <a:prstGeom prst="roundRect">
              <a:avLst/>
            </a:prstGeom>
            <a:solidFill>
              <a:srgbClr val="BE00B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white"/>
                  </a:solidFill>
                </a:rPr>
                <a:t>Use Themes to Answer Research Questions</a:t>
              </a:r>
            </a:p>
          </p:txBody>
        </p:sp>
        <p:sp>
          <p:nvSpPr>
            <p:cNvPr id="72" name="Circular Arrow 71"/>
            <p:cNvSpPr/>
            <p:nvPr/>
          </p:nvSpPr>
          <p:spPr>
            <a:xfrm rot="10541272" flipH="1" flipV="1">
              <a:off x="9193833" y="26942447"/>
              <a:ext cx="3807480" cy="4901779"/>
            </a:xfrm>
            <a:prstGeom prst="circularArrow">
              <a:avLst>
                <a:gd name="adj1" fmla="val 8868"/>
                <a:gd name="adj2" fmla="val 911471"/>
                <a:gd name="adj3" fmla="val 20331199"/>
                <a:gd name="adj4" fmla="val 14384001"/>
                <a:gd name="adj5" fmla="val 11117"/>
              </a:avLst>
            </a:prstGeom>
            <a:noFill/>
            <a:ln w="698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black"/>
                </a:solidFill>
              </a:endParaRPr>
            </a:p>
          </p:txBody>
        </p:sp>
        <p:sp>
          <p:nvSpPr>
            <p:cNvPr id="18" name="Up Arrow 17"/>
            <p:cNvSpPr/>
            <p:nvPr/>
          </p:nvSpPr>
          <p:spPr>
            <a:xfrm rot="21126184">
              <a:off x="8162090" y="31864449"/>
              <a:ext cx="755793" cy="1163004"/>
            </a:xfrm>
            <a:prstGeom prst="upArrow">
              <a:avLst>
                <a:gd name="adj1" fmla="val 44830"/>
                <a:gd name="adj2" fmla="val 57035"/>
              </a:avLst>
            </a:prstGeom>
            <a:noFill/>
            <a:ln w="698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sp>
          <p:nvSpPr>
            <p:cNvPr id="73" name="Up Arrow 72"/>
            <p:cNvSpPr/>
            <p:nvPr/>
          </p:nvSpPr>
          <p:spPr>
            <a:xfrm rot="21126184">
              <a:off x="7744847" y="29324999"/>
              <a:ext cx="755793" cy="1193713"/>
            </a:xfrm>
            <a:prstGeom prst="upArrow">
              <a:avLst>
                <a:gd name="adj1" fmla="val 44830"/>
                <a:gd name="adj2" fmla="val 57035"/>
              </a:avLst>
            </a:prstGeom>
            <a:noFill/>
            <a:ln w="698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sp>
          <p:nvSpPr>
            <p:cNvPr id="74" name="Up Arrow 73"/>
            <p:cNvSpPr/>
            <p:nvPr/>
          </p:nvSpPr>
          <p:spPr>
            <a:xfrm rot="10073001">
              <a:off x="12592245" y="30233685"/>
              <a:ext cx="755793" cy="1369387"/>
            </a:xfrm>
            <a:prstGeom prst="upArrow">
              <a:avLst>
                <a:gd name="adj1" fmla="val 44830"/>
                <a:gd name="adj2" fmla="val 57035"/>
              </a:avLst>
            </a:prstGeom>
            <a:noFill/>
            <a:ln w="698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grpSp>
      <p:grpSp>
        <p:nvGrpSpPr>
          <p:cNvPr id="88" name="Group 87"/>
          <p:cNvGrpSpPr/>
          <p:nvPr/>
        </p:nvGrpSpPr>
        <p:grpSpPr>
          <a:xfrm>
            <a:off x="6151544" y="1372738"/>
            <a:ext cx="1469630" cy="1486416"/>
            <a:chOff x="31574596" y="7473668"/>
            <a:chExt cx="7838027" cy="7927553"/>
          </a:xfrm>
        </p:grpSpPr>
        <p:sp>
          <p:nvSpPr>
            <p:cNvPr id="77" name="Oval 76"/>
            <p:cNvSpPr/>
            <p:nvPr/>
          </p:nvSpPr>
          <p:spPr>
            <a:xfrm>
              <a:off x="31574596" y="12448670"/>
              <a:ext cx="4482966" cy="2952551"/>
            </a:xfrm>
            <a:prstGeom prst="ellipse">
              <a:avLst/>
            </a:prstGeom>
            <a:solidFill>
              <a:schemeClr val="bg1"/>
            </a:solidFill>
            <a:ln w="76200">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black"/>
                  </a:solidFill>
                  <a:cs typeface="Times New Roman" panose="02020603050405020304" pitchFamily="18" charset="0"/>
                </a:rPr>
                <a:t>Calories</a:t>
              </a:r>
            </a:p>
            <a:p>
              <a:pPr marL="85725" indent="-85725" defTabSz="740664">
                <a:buFont typeface="Wingdings" panose="05000000000000000000" pitchFamily="2" charset="2"/>
                <a:buChar char="v"/>
              </a:pPr>
              <a:r>
                <a:rPr lang="en-US" sz="450" dirty="0">
                  <a:solidFill>
                    <a:prstClr val="black"/>
                  </a:solidFill>
                  <a:cs typeface="Times New Roman" panose="02020603050405020304" pitchFamily="18" charset="0"/>
                </a:rPr>
                <a:t>Negatively viewed</a:t>
              </a:r>
            </a:p>
            <a:p>
              <a:pPr marL="85725" indent="-85725" defTabSz="740664">
                <a:buFont typeface="Wingdings" panose="05000000000000000000" pitchFamily="2" charset="2"/>
                <a:buChar char="v"/>
              </a:pPr>
              <a:r>
                <a:rPr lang="en-US" sz="450" dirty="0">
                  <a:solidFill>
                    <a:prstClr val="black"/>
                  </a:solidFill>
                  <a:cs typeface="Times New Roman" panose="02020603050405020304" pitchFamily="18" charset="0"/>
                </a:rPr>
                <a:t>Belief: “The chips have more calories than the carrots.”</a:t>
              </a:r>
            </a:p>
          </p:txBody>
        </p:sp>
        <p:sp>
          <p:nvSpPr>
            <p:cNvPr id="80" name="Oval 79"/>
            <p:cNvSpPr/>
            <p:nvPr/>
          </p:nvSpPr>
          <p:spPr>
            <a:xfrm>
              <a:off x="34929657" y="9961169"/>
              <a:ext cx="4482966" cy="2952551"/>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740664"/>
              <a:r>
                <a:rPr lang="en-US" sz="450" dirty="0">
                  <a:solidFill>
                    <a:prstClr val="black"/>
                  </a:solidFill>
                  <a:cs typeface="Times New Roman" panose="02020603050405020304" pitchFamily="18" charset="0"/>
                </a:rPr>
                <a:t>Fuel</a:t>
              </a:r>
            </a:p>
            <a:p>
              <a:pPr marL="85725" indent="-85725" defTabSz="740664">
                <a:buFont typeface="Wingdings" panose="05000000000000000000" pitchFamily="2" charset="2"/>
                <a:buChar char="v"/>
              </a:pPr>
              <a:r>
                <a:rPr lang="en-US" sz="450" dirty="0">
                  <a:solidFill>
                    <a:prstClr val="black"/>
                  </a:solidFill>
                  <a:cs typeface="Times New Roman" panose="02020603050405020304" pitchFamily="18" charset="0"/>
                </a:rPr>
                <a:t>Positively viewed</a:t>
              </a:r>
            </a:p>
            <a:p>
              <a:pPr marL="85725" indent="-85725" defTabSz="740664">
                <a:buFont typeface="Wingdings" panose="05000000000000000000" pitchFamily="2" charset="2"/>
                <a:buChar char="v"/>
              </a:pPr>
              <a:r>
                <a:rPr lang="en-US" sz="450" dirty="0">
                  <a:solidFill>
                    <a:prstClr val="black"/>
                  </a:solidFill>
                  <a:cs typeface="Times New Roman" panose="02020603050405020304" pitchFamily="18" charset="0"/>
                </a:rPr>
                <a:t>Belief: “The carrots have more fuel than the chips.”</a:t>
              </a:r>
            </a:p>
            <a:p>
              <a:pPr algn="ctr" defTabSz="740664"/>
              <a:endParaRPr lang="en-US" sz="450" dirty="0">
                <a:solidFill>
                  <a:prstClr val="black"/>
                </a:solidFill>
              </a:endParaRPr>
            </a:p>
          </p:txBody>
        </p:sp>
        <p:sp>
          <p:nvSpPr>
            <p:cNvPr id="81" name="Oval 80"/>
            <p:cNvSpPr/>
            <p:nvPr/>
          </p:nvSpPr>
          <p:spPr>
            <a:xfrm>
              <a:off x="31574596" y="7473668"/>
              <a:ext cx="4482966" cy="2952551"/>
            </a:xfrm>
            <a:prstGeom prst="ellipse">
              <a:avLst/>
            </a:prstGeom>
            <a:solidFill>
              <a:schemeClr val="bg1"/>
            </a:solidFill>
            <a:ln w="76200">
              <a:solidFill>
                <a:srgbClr val="EAB2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indent="-85725" algn="ctr" defTabSz="740664"/>
              <a:r>
                <a:rPr lang="en-US" sz="450" dirty="0">
                  <a:solidFill>
                    <a:prstClr val="black"/>
                  </a:solidFill>
                  <a:cs typeface="Times New Roman" panose="02020603050405020304" pitchFamily="18" charset="0"/>
                </a:rPr>
                <a:t>Energy</a:t>
              </a:r>
            </a:p>
            <a:p>
              <a:pPr lvl="1" indent="-85725" defTabSz="740664">
                <a:buFont typeface="Wingdings" panose="05000000000000000000" pitchFamily="2" charset="2"/>
                <a:buChar char="v"/>
              </a:pPr>
              <a:r>
                <a:rPr lang="en-US" sz="450" dirty="0">
                  <a:solidFill>
                    <a:prstClr val="black"/>
                  </a:solidFill>
                  <a:cs typeface="Times New Roman" panose="02020603050405020304" pitchFamily="18" charset="0"/>
                </a:rPr>
                <a:t>Positively viewed</a:t>
              </a:r>
            </a:p>
            <a:p>
              <a:pPr lvl="1" indent="-85725" defTabSz="740664">
                <a:buFont typeface="Wingdings" panose="05000000000000000000" pitchFamily="2" charset="2"/>
                <a:buChar char="v"/>
              </a:pPr>
              <a:r>
                <a:rPr lang="en-US" sz="450" dirty="0">
                  <a:solidFill>
                    <a:prstClr val="black"/>
                  </a:solidFill>
                  <a:cs typeface="Times New Roman" panose="02020603050405020304" pitchFamily="18" charset="0"/>
                </a:rPr>
                <a:t>Belief: Vegetables have more energy than junk foods.</a:t>
              </a:r>
            </a:p>
            <a:p>
              <a:pPr marL="85725" indent="-85725" algn="ctr" defTabSz="740664"/>
              <a:endParaRPr lang="en-US" sz="450" dirty="0">
                <a:solidFill>
                  <a:prstClr val="black"/>
                </a:solidFill>
                <a:cs typeface="Times New Roman" panose="02020603050405020304" pitchFamily="18" charset="0"/>
              </a:endParaRPr>
            </a:p>
          </p:txBody>
        </p:sp>
        <p:cxnSp>
          <p:nvCxnSpPr>
            <p:cNvPr id="28" name="Straight Arrow Connector 27"/>
            <p:cNvCxnSpPr/>
            <p:nvPr/>
          </p:nvCxnSpPr>
          <p:spPr>
            <a:xfrm>
              <a:off x="32720280" y="10591018"/>
              <a:ext cx="15240" cy="1817439"/>
            </a:xfrm>
            <a:prstGeom prst="straightConnector1">
              <a:avLst/>
            </a:prstGeom>
            <a:ln w="114300">
              <a:solidFill>
                <a:srgbClr val="6E006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6290778" y="8905879"/>
              <a:ext cx="962876" cy="905197"/>
            </a:xfrm>
            <a:prstGeom prst="straightConnector1">
              <a:avLst/>
            </a:prstGeom>
            <a:ln w="114300">
              <a:solidFill>
                <a:srgbClr val="6E006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36290778" y="13167580"/>
              <a:ext cx="1016692" cy="893231"/>
            </a:xfrm>
            <a:prstGeom prst="straightConnector1">
              <a:avLst/>
            </a:prstGeom>
            <a:ln w="114300">
              <a:solidFill>
                <a:srgbClr val="6E006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rot="19091944">
              <a:off x="36074852" y="13273525"/>
              <a:ext cx="2040176" cy="1231104"/>
            </a:xfrm>
            <a:prstGeom prst="rect">
              <a:avLst/>
            </a:prstGeom>
            <a:noFill/>
          </p:spPr>
          <p:txBody>
            <a:bodyPr wrap="square" rtlCol="0">
              <a:spAutoFit/>
            </a:bodyPr>
            <a:lstStyle/>
            <a:p>
              <a:pPr defTabSz="740664"/>
              <a:r>
                <a:rPr lang="en-US" sz="450" dirty="0">
                  <a:solidFill>
                    <a:srgbClr val="5A005A"/>
                  </a:solidFill>
                  <a:cs typeface="Times New Roman" panose="02020603050405020304" pitchFamily="18" charset="0"/>
                </a:rPr>
                <a:t>Different from</a:t>
              </a:r>
            </a:p>
          </p:txBody>
        </p:sp>
        <p:sp>
          <p:nvSpPr>
            <p:cNvPr id="95" name="TextBox 94"/>
            <p:cNvSpPr txBox="1"/>
            <p:nvPr/>
          </p:nvSpPr>
          <p:spPr>
            <a:xfrm rot="2744420">
              <a:off x="36105332" y="8488164"/>
              <a:ext cx="2040176" cy="1231104"/>
            </a:xfrm>
            <a:prstGeom prst="rect">
              <a:avLst/>
            </a:prstGeom>
            <a:noFill/>
          </p:spPr>
          <p:txBody>
            <a:bodyPr wrap="square" rtlCol="0">
              <a:spAutoFit/>
            </a:bodyPr>
            <a:lstStyle/>
            <a:p>
              <a:pPr defTabSz="740664"/>
              <a:r>
                <a:rPr lang="en-US" sz="450" dirty="0">
                  <a:solidFill>
                    <a:srgbClr val="5A005A"/>
                  </a:solidFill>
                  <a:cs typeface="Times New Roman" panose="02020603050405020304" pitchFamily="18" charset="0"/>
                </a:rPr>
                <a:t>Different from</a:t>
              </a:r>
            </a:p>
          </p:txBody>
        </p:sp>
        <p:sp>
          <p:nvSpPr>
            <p:cNvPr id="96" name="TextBox 95"/>
            <p:cNvSpPr txBox="1"/>
            <p:nvPr/>
          </p:nvSpPr>
          <p:spPr>
            <a:xfrm>
              <a:off x="32852351" y="11070084"/>
              <a:ext cx="1376688" cy="2708432"/>
            </a:xfrm>
            <a:prstGeom prst="rect">
              <a:avLst/>
            </a:prstGeom>
            <a:noFill/>
          </p:spPr>
          <p:txBody>
            <a:bodyPr wrap="square" rtlCol="0">
              <a:spAutoFit/>
            </a:bodyPr>
            <a:lstStyle/>
            <a:p>
              <a:pPr defTabSz="740664"/>
              <a:r>
                <a:rPr lang="en-US" sz="450" dirty="0">
                  <a:solidFill>
                    <a:srgbClr val="5A005A"/>
                  </a:solidFill>
                  <a:cs typeface="Times New Roman" panose="02020603050405020304" pitchFamily="18" charset="0"/>
                </a:rPr>
                <a:t>Different from</a:t>
              </a:r>
            </a:p>
          </p:txBody>
        </p:sp>
      </p:grpSp>
      <p:grpSp>
        <p:nvGrpSpPr>
          <p:cNvPr id="121" name="Group 120"/>
          <p:cNvGrpSpPr/>
          <p:nvPr/>
        </p:nvGrpSpPr>
        <p:grpSpPr>
          <a:xfrm>
            <a:off x="7720604" y="1361660"/>
            <a:ext cx="951007" cy="1447488"/>
            <a:chOff x="40390931" y="7703172"/>
            <a:chExt cx="5072038" cy="7719936"/>
          </a:xfrm>
        </p:grpSpPr>
        <p:sp>
          <p:nvSpPr>
            <p:cNvPr id="108" name="Rounded Rectangle 107"/>
            <p:cNvSpPr/>
            <p:nvPr/>
          </p:nvSpPr>
          <p:spPr>
            <a:xfrm>
              <a:off x="40390931" y="12841737"/>
              <a:ext cx="4537795" cy="777240"/>
            </a:xfrm>
            <a:prstGeom prst="round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40664"/>
              <a:r>
                <a:rPr lang="en-US" sz="450" dirty="0">
                  <a:solidFill>
                    <a:prstClr val="white"/>
                  </a:solidFill>
                </a:rPr>
                <a:t>Um, because the meat has protein and he didn't have any protein. </a:t>
              </a:r>
            </a:p>
          </p:txBody>
        </p:sp>
        <p:sp>
          <p:nvSpPr>
            <p:cNvPr id="109" name="Rounded Rectangle 108"/>
            <p:cNvSpPr/>
            <p:nvPr/>
          </p:nvSpPr>
          <p:spPr>
            <a:xfrm>
              <a:off x="41097200" y="7703172"/>
              <a:ext cx="4226451" cy="777240"/>
            </a:xfrm>
            <a:prstGeom prst="roundRect">
              <a:avLst/>
            </a:prstGeom>
            <a:solidFill>
              <a:schemeClr val="bg1"/>
            </a:solidFill>
            <a:ln w="38100">
              <a:solidFill>
                <a:srgbClr val="6E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0664"/>
              <a:r>
                <a:rPr lang="en-US" sz="450" dirty="0">
                  <a:solidFill>
                    <a:prstClr val="black"/>
                  </a:solidFill>
                </a:rPr>
                <a:t>Can you tell what the foods are based on the picture?</a:t>
              </a:r>
            </a:p>
          </p:txBody>
        </p:sp>
        <p:sp>
          <p:nvSpPr>
            <p:cNvPr id="110" name="Rounded Rectangle 109"/>
            <p:cNvSpPr/>
            <p:nvPr/>
          </p:nvSpPr>
          <p:spPr>
            <a:xfrm>
              <a:off x="40930427" y="8712597"/>
              <a:ext cx="3998299" cy="777240"/>
            </a:xfrm>
            <a:prstGeom prst="round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40664"/>
              <a:r>
                <a:rPr lang="en-US" sz="450" dirty="0">
                  <a:solidFill>
                    <a:prstClr val="white"/>
                  </a:solidFill>
                </a:rPr>
                <a:t>They're all protein. They're all vegetables and good stuff.</a:t>
              </a:r>
            </a:p>
          </p:txBody>
        </p:sp>
        <p:sp>
          <p:nvSpPr>
            <p:cNvPr id="111" name="Rounded Rectangle 110"/>
            <p:cNvSpPr/>
            <p:nvPr/>
          </p:nvSpPr>
          <p:spPr>
            <a:xfrm>
              <a:off x="40390931" y="9722022"/>
              <a:ext cx="5072038" cy="118872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r>
                <a:rPr lang="en-US" sz="450" dirty="0">
                  <a:solidFill>
                    <a:prstClr val="white"/>
                  </a:solidFill>
                </a:rPr>
                <a:t>Computer: What are you missing from your meal? You need the _____ because you are missing the _____. </a:t>
              </a:r>
            </a:p>
          </p:txBody>
        </p:sp>
        <p:sp>
          <p:nvSpPr>
            <p:cNvPr id="112" name="Rounded Rectangle 111"/>
            <p:cNvSpPr/>
            <p:nvPr/>
          </p:nvSpPr>
          <p:spPr>
            <a:xfrm>
              <a:off x="41772086" y="11142927"/>
              <a:ext cx="3156640" cy="457200"/>
            </a:xfrm>
            <a:prstGeom prst="round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40664"/>
              <a:r>
                <a:rPr lang="en-US" sz="450" dirty="0">
                  <a:solidFill>
                    <a:prstClr val="white"/>
                  </a:solidFill>
                </a:rPr>
                <a:t>Pork chop and protein. </a:t>
              </a:r>
            </a:p>
          </p:txBody>
        </p:sp>
        <p:sp>
          <p:nvSpPr>
            <p:cNvPr id="113" name="Rounded Rectangle 112"/>
            <p:cNvSpPr/>
            <p:nvPr/>
          </p:nvSpPr>
          <p:spPr>
            <a:xfrm>
              <a:off x="41101281" y="13851161"/>
              <a:ext cx="4078279" cy="777240"/>
            </a:xfrm>
            <a:prstGeom prst="roundRect">
              <a:avLst/>
            </a:prstGeom>
            <a:solidFill>
              <a:schemeClr val="bg1"/>
            </a:solidFill>
            <a:ln w="38100">
              <a:solidFill>
                <a:srgbClr val="6E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0664"/>
              <a:r>
                <a:rPr lang="en-US" sz="450" dirty="0">
                  <a:solidFill>
                    <a:prstClr val="black"/>
                  </a:solidFill>
                </a:rPr>
                <a:t>But what you said earlier was that all of these have protein. </a:t>
              </a:r>
            </a:p>
          </p:txBody>
        </p:sp>
        <p:sp>
          <p:nvSpPr>
            <p:cNvPr id="114" name="Rounded Rectangle 113"/>
            <p:cNvSpPr/>
            <p:nvPr/>
          </p:nvSpPr>
          <p:spPr>
            <a:xfrm>
              <a:off x="41101281" y="11832312"/>
              <a:ext cx="4078279" cy="777240"/>
            </a:xfrm>
            <a:prstGeom prst="roundRect">
              <a:avLst/>
            </a:prstGeom>
            <a:solidFill>
              <a:schemeClr val="bg1"/>
            </a:solidFill>
            <a:ln w="38100">
              <a:solidFill>
                <a:srgbClr val="6E0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0664"/>
              <a:r>
                <a:rPr lang="en-US" sz="450" dirty="0">
                  <a:solidFill>
                    <a:prstClr val="black"/>
                  </a:solidFill>
                </a:rPr>
                <a:t>So why did you say “pork chop and protein”? </a:t>
              </a:r>
            </a:p>
          </p:txBody>
        </p:sp>
        <p:sp>
          <p:nvSpPr>
            <p:cNvPr id="115" name="Rounded Rectangle 114"/>
            <p:cNvSpPr/>
            <p:nvPr/>
          </p:nvSpPr>
          <p:spPr>
            <a:xfrm>
              <a:off x="40794186" y="14860585"/>
              <a:ext cx="4134540" cy="457200"/>
            </a:xfrm>
            <a:prstGeom prst="round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740664"/>
              <a:r>
                <a:rPr lang="en-US" sz="450" dirty="0">
                  <a:solidFill>
                    <a:prstClr val="white"/>
                  </a:solidFill>
                </a:rPr>
                <a:t>Well, she needed a main meal. </a:t>
              </a:r>
            </a:p>
          </p:txBody>
        </p:sp>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l="35300" t="31115" r="41141" b="30762"/>
            <a:stretch/>
          </p:blipFill>
          <p:spPr>
            <a:xfrm>
              <a:off x="40390931" y="7761987"/>
              <a:ext cx="539496" cy="659610"/>
            </a:xfrm>
            <a:prstGeom prst="rect">
              <a:avLst/>
            </a:prstGeom>
          </p:spPr>
        </p:pic>
        <p:grpSp>
          <p:nvGrpSpPr>
            <p:cNvPr id="120" name="Group 119"/>
            <p:cNvGrpSpPr/>
            <p:nvPr/>
          </p:nvGrpSpPr>
          <p:grpSpPr>
            <a:xfrm>
              <a:off x="45048830" y="8789451"/>
              <a:ext cx="414139" cy="665528"/>
              <a:chOff x="44915827" y="8789451"/>
              <a:chExt cx="414139" cy="665528"/>
            </a:xfrm>
          </p:grpSpPr>
          <p:pic>
            <p:nvPicPr>
              <p:cNvPr id="92" name="Picture 91"/>
              <p:cNvPicPr>
                <a:picLocks noChangeAspect="1"/>
              </p:cNvPicPr>
              <p:nvPr/>
            </p:nvPicPr>
            <p:blipFill rotWithShape="1">
              <a:blip r:embed="rId5" cstate="print">
                <a:extLst>
                  <a:ext uri="{28A0092B-C50C-407E-A947-70E740481C1C}">
                    <a14:useLocalDpi xmlns:a14="http://schemas.microsoft.com/office/drawing/2010/main" val="0"/>
                  </a:ext>
                </a:extLst>
              </a:blip>
              <a:srcRect b="707"/>
              <a:stretch/>
            </p:blipFill>
            <p:spPr>
              <a:xfrm>
                <a:off x="44915827" y="8789451"/>
                <a:ext cx="414139" cy="665528"/>
              </a:xfrm>
              <a:prstGeom prst="rect">
                <a:avLst/>
              </a:prstGeom>
            </p:spPr>
          </p:pic>
          <p:sp>
            <p:nvSpPr>
              <p:cNvPr id="116" name="Rectangle 115"/>
              <p:cNvSpPr/>
              <p:nvPr/>
            </p:nvSpPr>
            <p:spPr>
              <a:xfrm>
                <a:off x="45046557" y="9306032"/>
                <a:ext cx="162697" cy="148914"/>
              </a:xfrm>
              <a:prstGeom prst="rect">
                <a:avLst/>
              </a:prstGeom>
              <a:solidFill>
                <a:srgbClr val="31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grpSp>
        <p:grpSp>
          <p:nvGrpSpPr>
            <p:cNvPr id="125" name="Group 124"/>
            <p:cNvGrpSpPr/>
            <p:nvPr/>
          </p:nvGrpSpPr>
          <p:grpSpPr>
            <a:xfrm>
              <a:off x="45048830" y="11025311"/>
              <a:ext cx="414139" cy="665528"/>
              <a:chOff x="44915827" y="8789451"/>
              <a:chExt cx="414139" cy="665528"/>
            </a:xfrm>
          </p:grpSpPr>
          <p:pic>
            <p:nvPicPr>
              <p:cNvPr id="126" name="Picture 125"/>
              <p:cNvPicPr>
                <a:picLocks noChangeAspect="1"/>
              </p:cNvPicPr>
              <p:nvPr/>
            </p:nvPicPr>
            <p:blipFill rotWithShape="1">
              <a:blip r:embed="rId5" cstate="print">
                <a:extLst>
                  <a:ext uri="{28A0092B-C50C-407E-A947-70E740481C1C}">
                    <a14:useLocalDpi xmlns:a14="http://schemas.microsoft.com/office/drawing/2010/main" val="0"/>
                  </a:ext>
                </a:extLst>
              </a:blip>
              <a:srcRect b="707"/>
              <a:stretch/>
            </p:blipFill>
            <p:spPr>
              <a:xfrm>
                <a:off x="44915827" y="8789451"/>
                <a:ext cx="414139" cy="665528"/>
              </a:xfrm>
              <a:prstGeom prst="rect">
                <a:avLst/>
              </a:prstGeom>
            </p:spPr>
          </p:pic>
          <p:sp>
            <p:nvSpPr>
              <p:cNvPr id="127" name="Rectangle 126"/>
              <p:cNvSpPr/>
              <p:nvPr/>
            </p:nvSpPr>
            <p:spPr>
              <a:xfrm>
                <a:off x="45046557" y="9306032"/>
                <a:ext cx="162697" cy="148914"/>
              </a:xfrm>
              <a:prstGeom prst="rect">
                <a:avLst/>
              </a:prstGeom>
              <a:solidFill>
                <a:srgbClr val="31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grpSp>
        <p:grpSp>
          <p:nvGrpSpPr>
            <p:cNvPr id="128" name="Group 127"/>
            <p:cNvGrpSpPr/>
            <p:nvPr/>
          </p:nvGrpSpPr>
          <p:grpSpPr>
            <a:xfrm>
              <a:off x="45048830" y="12840838"/>
              <a:ext cx="414139" cy="665528"/>
              <a:chOff x="44915827" y="8789451"/>
              <a:chExt cx="414139" cy="665528"/>
            </a:xfrm>
          </p:grpSpPr>
          <p:pic>
            <p:nvPicPr>
              <p:cNvPr id="129" name="Picture 128"/>
              <p:cNvPicPr>
                <a:picLocks noChangeAspect="1"/>
              </p:cNvPicPr>
              <p:nvPr/>
            </p:nvPicPr>
            <p:blipFill rotWithShape="1">
              <a:blip r:embed="rId5" cstate="print">
                <a:extLst>
                  <a:ext uri="{28A0092B-C50C-407E-A947-70E740481C1C}">
                    <a14:useLocalDpi xmlns:a14="http://schemas.microsoft.com/office/drawing/2010/main" val="0"/>
                  </a:ext>
                </a:extLst>
              </a:blip>
              <a:srcRect b="707"/>
              <a:stretch/>
            </p:blipFill>
            <p:spPr>
              <a:xfrm>
                <a:off x="44915827" y="8789451"/>
                <a:ext cx="414139" cy="665528"/>
              </a:xfrm>
              <a:prstGeom prst="rect">
                <a:avLst/>
              </a:prstGeom>
            </p:spPr>
          </p:pic>
          <p:sp>
            <p:nvSpPr>
              <p:cNvPr id="130" name="Rectangle 129"/>
              <p:cNvSpPr/>
              <p:nvPr/>
            </p:nvSpPr>
            <p:spPr>
              <a:xfrm>
                <a:off x="45046557" y="9306032"/>
                <a:ext cx="162697" cy="148914"/>
              </a:xfrm>
              <a:prstGeom prst="rect">
                <a:avLst/>
              </a:prstGeom>
              <a:solidFill>
                <a:srgbClr val="31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grpSp>
        <p:grpSp>
          <p:nvGrpSpPr>
            <p:cNvPr id="131" name="Group 130"/>
            <p:cNvGrpSpPr/>
            <p:nvPr/>
          </p:nvGrpSpPr>
          <p:grpSpPr>
            <a:xfrm>
              <a:off x="45048830" y="14757580"/>
              <a:ext cx="414139" cy="665528"/>
              <a:chOff x="44915827" y="8789451"/>
              <a:chExt cx="414139" cy="665528"/>
            </a:xfrm>
          </p:grpSpPr>
          <p:pic>
            <p:nvPicPr>
              <p:cNvPr id="132" name="Picture 131"/>
              <p:cNvPicPr>
                <a:picLocks noChangeAspect="1"/>
              </p:cNvPicPr>
              <p:nvPr/>
            </p:nvPicPr>
            <p:blipFill rotWithShape="1">
              <a:blip r:embed="rId5" cstate="print">
                <a:extLst>
                  <a:ext uri="{28A0092B-C50C-407E-A947-70E740481C1C}">
                    <a14:useLocalDpi xmlns:a14="http://schemas.microsoft.com/office/drawing/2010/main" val="0"/>
                  </a:ext>
                </a:extLst>
              </a:blip>
              <a:srcRect b="707"/>
              <a:stretch/>
            </p:blipFill>
            <p:spPr>
              <a:xfrm>
                <a:off x="44915827" y="8789451"/>
                <a:ext cx="414139" cy="665528"/>
              </a:xfrm>
              <a:prstGeom prst="rect">
                <a:avLst/>
              </a:prstGeom>
            </p:spPr>
          </p:pic>
          <p:sp>
            <p:nvSpPr>
              <p:cNvPr id="133" name="Rectangle 132"/>
              <p:cNvSpPr/>
              <p:nvPr/>
            </p:nvSpPr>
            <p:spPr>
              <a:xfrm>
                <a:off x="45046557" y="9306032"/>
                <a:ext cx="162697" cy="148914"/>
              </a:xfrm>
              <a:prstGeom prst="rect">
                <a:avLst/>
              </a:prstGeom>
              <a:solidFill>
                <a:srgbClr val="317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grpSp>
        <p:pic>
          <p:nvPicPr>
            <p:cNvPr id="134" name="Picture 133"/>
            <p:cNvPicPr>
              <a:picLocks noChangeAspect="1"/>
            </p:cNvPicPr>
            <p:nvPr/>
          </p:nvPicPr>
          <p:blipFill rotWithShape="1">
            <a:blip r:embed="rId4" cstate="print">
              <a:extLst>
                <a:ext uri="{28A0092B-C50C-407E-A947-70E740481C1C}">
                  <a14:useLocalDpi xmlns:a14="http://schemas.microsoft.com/office/drawing/2010/main" val="0"/>
                </a:ext>
              </a:extLst>
            </a:blip>
            <a:srcRect l="35300" t="31115" r="41141" b="30762"/>
            <a:stretch/>
          </p:blipFill>
          <p:spPr>
            <a:xfrm>
              <a:off x="40390931" y="11891127"/>
              <a:ext cx="539496" cy="659610"/>
            </a:xfrm>
            <a:prstGeom prst="rect">
              <a:avLst/>
            </a:prstGeom>
          </p:spPr>
        </p:pic>
        <p:pic>
          <p:nvPicPr>
            <p:cNvPr id="135" name="Picture 134"/>
            <p:cNvPicPr>
              <a:picLocks noChangeAspect="1"/>
            </p:cNvPicPr>
            <p:nvPr/>
          </p:nvPicPr>
          <p:blipFill rotWithShape="1">
            <a:blip r:embed="rId4" cstate="print">
              <a:extLst>
                <a:ext uri="{28A0092B-C50C-407E-A947-70E740481C1C}">
                  <a14:useLocalDpi xmlns:a14="http://schemas.microsoft.com/office/drawing/2010/main" val="0"/>
                </a:ext>
              </a:extLst>
            </a:blip>
            <a:srcRect l="35300" t="31115" r="41141" b="30762"/>
            <a:stretch/>
          </p:blipFill>
          <p:spPr>
            <a:xfrm>
              <a:off x="40390931" y="13909976"/>
              <a:ext cx="539496" cy="659610"/>
            </a:xfrm>
            <a:prstGeom prst="rect">
              <a:avLst/>
            </a:prstGeom>
          </p:spPr>
        </p:pic>
      </p:grpSp>
      <p:graphicFrame>
        <p:nvGraphicFramePr>
          <p:cNvPr id="123" name="Table 122"/>
          <p:cNvGraphicFramePr>
            <a:graphicFrameLocks noGrp="1"/>
          </p:cNvGraphicFramePr>
          <p:nvPr>
            <p:extLst/>
          </p:nvPr>
        </p:nvGraphicFramePr>
        <p:xfrm>
          <a:off x="3227200" y="3695702"/>
          <a:ext cx="2689600" cy="808887"/>
        </p:xfrm>
        <a:graphic>
          <a:graphicData uri="http://schemas.openxmlformats.org/drawingml/2006/table">
            <a:tbl>
              <a:tblPr/>
              <a:tblGrid>
                <a:gridCol w="567206"/>
                <a:gridCol w="958962"/>
                <a:gridCol w="1163432"/>
              </a:tblGrid>
              <a:tr h="88797">
                <a:tc>
                  <a:txBody>
                    <a:bodyPr/>
                    <a:lstStyle/>
                    <a:p>
                      <a:pPr algn="ctr" fontAlgn="b"/>
                      <a:r>
                        <a:rPr lang="en-US" sz="500" b="1" i="0" u="none" strike="noStrike" dirty="0" smtClean="0">
                          <a:solidFill>
                            <a:schemeClr val="bg1"/>
                          </a:solidFill>
                          <a:effectLst/>
                          <a:latin typeface="+mn-lt"/>
                        </a:rPr>
                        <a:t>Description</a:t>
                      </a:r>
                      <a:endParaRPr lang="en-US" sz="500" b="1" i="0" u="none" strike="noStrike" dirty="0">
                        <a:solidFill>
                          <a:schemeClr val="bg1"/>
                        </a:solidFill>
                        <a:effectLst/>
                        <a:latin typeface="+mn-lt"/>
                      </a:endParaRPr>
                    </a:p>
                  </a:txBody>
                  <a:tcPr marL="0" marR="0" marT="0" marB="0" anchor="ctr">
                    <a:lnB w="12700" cap="flat" cmpd="sng" algn="ctr">
                      <a:solidFill>
                        <a:schemeClr val="tx1"/>
                      </a:solidFill>
                      <a:prstDash val="solid"/>
                      <a:round/>
                      <a:headEnd type="none" w="med" len="med"/>
                      <a:tailEnd type="none" w="med" len="med"/>
                    </a:lnB>
                    <a:solidFill>
                      <a:srgbClr val="6600CC"/>
                    </a:solidFill>
                  </a:tcPr>
                </a:tc>
                <a:tc>
                  <a:txBody>
                    <a:bodyPr/>
                    <a:lstStyle/>
                    <a:p>
                      <a:pPr algn="ctr" fontAlgn="b"/>
                      <a:r>
                        <a:rPr lang="en-US" sz="500" b="1" i="0" u="none" strike="noStrike" dirty="0" smtClean="0">
                          <a:solidFill>
                            <a:schemeClr val="bg1"/>
                          </a:solidFill>
                          <a:effectLst/>
                          <a:latin typeface="+mn-lt"/>
                        </a:rPr>
                        <a:t>Pre-chapter Understanding</a:t>
                      </a:r>
                      <a:endParaRPr lang="en-US" sz="500" b="1" i="0" u="none" strike="noStrike" dirty="0">
                        <a:solidFill>
                          <a:schemeClr val="bg1"/>
                        </a:solidFill>
                        <a:effectLst/>
                        <a:latin typeface="+mn-lt"/>
                      </a:endParaRPr>
                    </a:p>
                  </a:txBody>
                  <a:tcPr marL="0" marR="0" marT="0" marB="0" anchor="ctr">
                    <a:lnB w="12700" cap="flat" cmpd="sng" algn="ctr">
                      <a:solidFill>
                        <a:schemeClr val="tx1"/>
                      </a:solidFill>
                      <a:prstDash val="solid"/>
                      <a:round/>
                      <a:headEnd type="none" w="med" len="med"/>
                      <a:tailEnd type="none" w="med" len="med"/>
                    </a:lnB>
                    <a:solidFill>
                      <a:srgbClr val="6600CC"/>
                    </a:solidFill>
                  </a:tcPr>
                </a:tc>
                <a:tc>
                  <a:txBody>
                    <a:bodyPr/>
                    <a:lstStyle/>
                    <a:p>
                      <a:pPr algn="ctr" fontAlgn="b"/>
                      <a:r>
                        <a:rPr lang="en-US" sz="500" b="1" i="0" u="none" strike="noStrike" dirty="0" smtClean="0">
                          <a:solidFill>
                            <a:schemeClr val="bg1"/>
                          </a:solidFill>
                          <a:effectLst/>
                          <a:latin typeface="+mn-lt"/>
                        </a:rPr>
                        <a:t>Post-chapter</a:t>
                      </a:r>
                      <a:r>
                        <a:rPr lang="en-US" sz="500" b="1" i="0" u="none" strike="noStrike" baseline="0" dirty="0" smtClean="0">
                          <a:solidFill>
                            <a:schemeClr val="bg1"/>
                          </a:solidFill>
                          <a:effectLst/>
                          <a:latin typeface="+mn-lt"/>
                        </a:rPr>
                        <a:t> understanding</a:t>
                      </a:r>
                      <a:endParaRPr lang="en-US" sz="500" b="1" i="0" u="none" strike="noStrike" dirty="0">
                        <a:solidFill>
                          <a:schemeClr val="bg1"/>
                        </a:solidFill>
                        <a:effectLst/>
                        <a:latin typeface="+mn-lt"/>
                      </a:endParaRPr>
                    </a:p>
                  </a:txBody>
                  <a:tcPr marL="0" marR="0" marT="0" marB="0" anchor="ctr">
                    <a:lnB w="12700" cap="flat" cmpd="sng" algn="ctr">
                      <a:solidFill>
                        <a:schemeClr val="tx1"/>
                      </a:solidFill>
                      <a:prstDash val="solid"/>
                      <a:round/>
                      <a:headEnd type="none" w="med" len="med"/>
                      <a:tailEnd type="none" w="med" len="med"/>
                    </a:lnB>
                    <a:solidFill>
                      <a:srgbClr val="6600CC"/>
                    </a:solidFill>
                  </a:tcPr>
                </a:tc>
              </a:tr>
              <a:tr h="240030">
                <a:tc>
                  <a:txBody>
                    <a:bodyPr/>
                    <a:lstStyle/>
                    <a:p>
                      <a:pPr algn="ctr" fontAlgn="b"/>
                      <a:r>
                        <a:rPr lang="en-US" sz="500" u="none" strike="noStrike" dirty="0">
                          <a:effectLst/>
                          <a:latin typeface="+mn-lt"/>
                        </a:rPr>
                        <a:t>Definition of Energy</a:t>
                      </a:r>
                      <a:endParaRPr lang="en-US"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c>
                  <a:txBody>
                    <a:bodyPr/>
                    <a:lstStyle/>
                    <a:p>
                      <a:pPr algn="ctr" fontAlgn="b"/>
                      <a:r>
                        <a:rPr lang="en-US" sz="500" u="none" strike="noStrike" dirty="0">
                          <a:effectLst/>
                          <a:latin typeface="+mn-lt"/>
                        </a:rPr>
                        <a:t>Energy is </a:t>
                      </a:r>
                      <a:r>
                        <a:rPr lang="en-US" sz="500" u="none" strike="noStrike" dirty="0" smtClean="0">
                          <a:effectLst/>
                          <a:latin typeface="+mn-lt"/>
                        </a:rPr>
                        <a:t>“what you used to move around.”</a:t>
                      </a:r>
                      <a:endParaRPr lang="en-US"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c>
                  <a:txBody>
                    <a:bodyPr/>
                    <a:lstStyle/>
                    <a:p>
                      <a:pPr algn="ctr" fontAlgn="b"/>
                      <a:r>
                        <a:rPr lang="en-US" sz="500" dirty="0" smtClean="0">
                          <a:latin typeface="+mn-lt"/>
                          <a:ea typeface="Calibri" panose="020F0502020204030204" pitchFamily="34" charset="0"/>
                          <a:cs typeface="Times New Roman" panose="02020603050405020304" pitchFamily="18" charset="0"/>
                        </a:rPr>
                        <a:t>“Energy is what you get from glucose… you need to use the energy, not just sit around all day.”</a:t>
                      </a:r>
                      <a:endParaRPr lang="en-US"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r>
              <a:tr h="160020">
                <a:tc>
                  <a:txBody>
                    <a:bodyPr/>
                    <a:lstStyle/>
                    <a:p>
                      <a:pPr algn="ctr" fontAlgn="b"/>
                      <a:r>
                        <a:rPr lang="en-US" sz="500" u="none" strike="noStrike">
                          <a:effectLst/>
                          <a:latin typeface="+mn-lt"/>
                        </a:rPr>
                        <a:t>Fat stores energy</a:t>
                      </a:r>
                      <a:endParaRPr lang="en-US" sz="500" b="0"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c>
                  <a:txBody>
                    <a:bodyPr/>
                    <a:lstStyle/>
                    <a:p>
                      <a:pPr algn="ctr" fontAlgn="b"/>
                      <a:r>
                        <a:rPr lang="en-US" sz="500" u="none" strike="noStrike" dirty="0">
                          <a:effectLst/>
                          <a:latin typeface="+mn-lt"/>
                        </a:rPr>
                        <a:t>Does not know what purpose fat </a:t>
                      </a:r>
                      <a:r>
                        <a:rPr lang="en-US" sz="500" u="none" strike="noStrike" dirty="0" smtClean="0">
                          <a:effectLst/>
                          <a:latin typeface="+mn-lt"/>
                        </a:rPr>
                        <a:t>serves.</a:t>
                      </a:r>
                      <a:endParaRPr lang="en-US"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c>
                  <a:txBody>
                    <a:bodyPr/>
                    <a:lstStyle/>
                    <a:p>
                      <a:pPr algn="ctr" fontAlgn="b"/>
                      <a:r>
                        <a:rPr lang="en-US" sz="500" dirty="0" smtClean="0">
                          <a:latin typeface="+mn-lt"/>
                          <a:ea typeface="Calibri" panose="020F0502020204030204" pitchFamily="34" charset="0"/>
                          <a:cs typeface="Times New Roman" panose="02020603050405020304" pitchFamily="18" charset="0"/>
                        </a:rPr>
                        <a:t>“There’s a little bit of energy in the fat”.</a:t>
                      </a:r>
                      <a:endParaRPr lang="da-DK"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r>
              <a:tr h="160020">
                <a:tc>
                  <a:txBody>
                    <a:bodyPr/>
                    <a:lstStyle/>
                    <a:p>
                      <a:pPr algn="ctr" fontAlgn="b"/>
                      <a:r>
                        <a:rPr lang="en-US" sz="500" u="none" strike="noStrike">
                          <a:effectLst/>
                          <a:latin typeface="+mn-lt"/>
                        </a:rPr>
                        <a:t>Energy Balance</a:t>
                      </a:r>
                      <a:endParaRPr lang="en-US" sz="500" b="0" i="0" u="none" strike="noStrike">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c>
                  <a:txBody>
                    <a:bodyPr/>
                    <a:lstStyle/>
                    <a:p>
                      <a:pPr algn="ctr" fontAlgn="b"/>
                      <a:r>
                        <a:rPr lang="en-US" sz="500" u="none" strike="noStrike" dirty="0">
                          <a:effectLst/>
                          <a:latin typeface="+mn-lt"/>
                        </a:rPr>
                        <a:t>Calories in and out should </a:t>
                      </a:r>
                      <a:r>
                        <a:rPr lang="en-US" sz="500" u="none" strike="noStrike" dirty="0" smtClean="0">
                          <a:effectLst/>
                          <a:latin typeface="+mn-lt"/>
                        </a:rPr>
                        <a:t>balance.</a:t>
                      </a:r>
                      <a:endParaRPr lang="en-US"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c>
                  <a:txBody>
                    <a:bodyPr/>
                    <a:lstStyle/>
                    <a:p>
                      <a:pPr algn="ctr" fontAlgn="b">
                        <a:buClr>
                          <a:srgbClr val="000000"/>
                        </a:buClr>
                        <a:buSzPts val="1100"/>
                        <a:buFont typeface="Calibri" panose="020F0502020204030204" pitchFamily="34" charset="0"/>
                        <a:buNone/>
                      </a:pPr>
                      <a:r>
                        <a:rPr lang="en-US" sz="500" b="0" i="0" u="none" strike="noStrike" dirty="0" smtClean="0">
                          <a:solidFill>
                            <a:srgbClr val="000000"/>
                          </a:solidFill>
                          <a:effectLst/>
                          <a:latin typeface="+mn-lt"/>
                        </a:rPr>
                        <a:t>Calories, fuel, and energy in should balance with calories, fuel, and energy out.</a:t>
                      </a:r>
                      <a:endParaRPr lang="en-US" sz="500" b="0" i="0" u="none" strike="noStrike" dirty="0">
                        <a:solidFill>
                          <a:srgbClr val="000000"/>
                        </a:solidFill>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AFF"/>
                    </a:solidFill>
                  </a:tcPr>
                </a:tc>
              </a:tr>
              <a:tr h="160020">
                <a:tc>
                  <a:txBody>
                    <a:bodyPr/>
                    <a:lstStyle/>
                    <a:p>
                      <a:pPr algn="ctr" fontAlgn="b"/>
                      <a:r>
                        <a:rPr lang="en-US" sz="500" u="none" strike="noStrike" dirty="0">
                          <a:effectLst/>
                          <a:latin typeface="+mn-lt"/>
                        </a:rPr>
                        <a:t>Exercise as a Panacea</a:t>
                      </a:r>
                      <a:endParaRPr lang="en-US" sz="5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solidFill>
                      <a:srgbClr val="FFB7FF"/>
                    </a:solidFill>
                  </a:tcPr>
                </a:tc>
                <a:tc gridSpan="2">
                  <a:txBody>
                    <a:bodyPr/>
                    <a:lstStyle/>
                    <a:p>
                      <a:pPr algn="ctr" fontAlgn="b"/>
                      <a:r>
                        <a:rPr lang="en-US" sz="500" u="none" strike="noStrike" dirty="0" smtClean="0">
                          <a:effectLst/>
                          <a:latin typeface="+mn-lt"/>
                        </a:rPr>
                        <a:t>Overconfident </a:t>
                      </a:r>
                      <a:r>
                        <a:rPr lang="en-US" sz="500" u="none" strike="noStrike" dirty="0">
                          <a:effectLst/>
                          <a:latin typeface="+mn-lt"/>
                        </a:rPr>
                        <a:t>in the power of exercise. </a:t>
                      </a:r>
                      <a:r>
                        <a:rPr lang="en-US" sz="500" u="none" strike="noStrike" dirty="0" smtClean="0">
                          <a:effectLst/>
                          <a:latin typeface="+mn-lt"/>
                        </a:rPr>
                        <a:t>All </a:t>
                      </a:r>
                      <a:r>
                        <a:rPr lang="en-US" sz="500" u="none" strike="noStrike" dirty="0">
                          <a:effectLst/>
                          <a:latin typeface="+mn-lt"/>
                        </a:rPr>
                        <a:t>one has to do is “work out a lot, like play outside a ton” and they will be fine, no matter their diet.</a:t>
                      </a:r>
                      <a:endParaRPr lang="en-US" sz="500" b="0" i="0" u="none" strike="noStrike" dirty="0">
                        <a:solidFill>
                          <a:srgbClr val="000000"/>
                        </a:solidFill>
                        <a:effectLst/>
                        <a:latin typeface="+mn-lt"/>
                      </a:endParaRPr>
                    </a:p>
                  </a:txBody>
                  <a:tcPr marL="0" marR="0" marT="0" marB="0" anchor="ctr">
                    <a:lnT w="12700" cap="flat" cmpd="sng" algn="ctr">
                      <a:solidFill>
                        <a:schemeClr val="tx1"/>
                      </a:solidFill>
                      <a:prstDash val="solid"/>
                      <a:round/>
                      <a:headEnd type="none" w="med" len="med"/>
                      <a:tailEnd type="none" w="med" len="med"/>
                    </a:lnT>
                    <a:solidFill>
                      <a:srgbClr val="FFB7FF"/>
                    </a:solidFill>
                  </a:tcPr>
                </a:tc>
                <a:tc hMerge="1">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nchor="b"/>
                </a:tc>
              </a:tr>
            </a:tbl>
          </a:graphicData>
        </a:graphic>
      </p:graphicFrame>
      <p:grpSp>
        <p:nvGrpSpPr>
          <p:cNvPr id="1029" name="Group 1028"/>
          <p:cNvGrpSpPr/>
          <p:nvPr/>
        </p:nvGrpSpPr>
        <p:grpSpPr>
          <a:xfrm>
            <a:off x="3649028" y="4541520"/>
            <a:ext cx="1817370" cy="230832"/>
            <a:chOff x="17937480" y="19446240"/>
            <a:chExt cx="9692640" cy="1231097"/>
          </a:xfrm>
        </p:grpSpPr>
        <p:sp>
          <p:nvSpPr>
            <p:cNvPr id="1024" name="Oval 1023"/>
            <p:cNvSpPr/>
            <p:nvPr/>
          </p:nvSpPr>
          <p:spPr>
            <a:xfrm>
              <a:off x="17937480" y="19448472"/>
              <a:ext cx="457200" cy="457200"/>
            </a:xfrm>
            <a:prstGeom prst="ellipse">
              <a:avLst/>
            </a:prstGeom>
            <a:solidFill>
              <a:srgbClr val="D1EAFF"/>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dirty="0">
                <a:solidFill>
                  <a:prstClr val="white"/>
                </a:solidFill>
              </a:endParaRPr>
            </a:p>
          </p:txBody>
        </p:sp>
        <p:sp>
          <p:nvSpPr>
            <p:cNvPr id="143" name="Oval 142"/>
            <p:cNvSpPr/>
            <p:nvPr/>
          </p:nvSpPr>
          <p:spPr>
            <a:xfrm>
              <a:off x="23271480" y="19448472"/>
              <a:ext cx="457200" cy="457200"/>
            </a:xfrm>
            <a:prstGeom prst="ellipse">
              <a:avLst/>
            </a:prstGeom>
            <a:solidFill>
              <a:srgbClr val="FFB7FF"/>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664"/>
              <a:endParaRPr lang="en-US" sz="1458">
                <a:solidFill>
                  <a:prstClr val="white"/>
                </a:solidFill>
              </a:endParaRPr>
            </a:p>
          </p:txBody>
        </p:sp>
        <p:sp>
          <p:nvSpPr>
            <p:cNvPr id="1025" name="TextBox 1024"/>
            <p:cNvSpPr txBox="1"/>
            <p:nvPr/>
          </p:nvSpPr>
          <p:spPr>
            <a:xfrm>
              <a:off x="18409923" y="19446240"/>
              <a:ext cx="3901440" cy="1231097"/>
            </a:xfrm>
            <a:prstGeom prst="rect">
              <a:avLst/>
            </a:prstGeom>
            <a:noFill/>
          </p:spPr>
          <p:txBody>
            <a:bodyPr wrap="square" rtlCol="0">
              <a:spAutoFit/>
            </a:bodyPr>
            <a:lstStyle/>
            <a:p>
              <a:pPr defTabSz="740664"/>
              <a:r>
                <a:rPr lang="en-US" sz="450" dirty="0">
                  <a:solidFill>
                    <a:prstClr val="black"/>
                  </a:solidFill>
                </a:rPr>
                <a:t>= Changed understanding</a:t>
              </a:r>
            </a:p>
          </p:txBody>
        </p:sp>
        <p:sp>
          <p:nvSpPr>
            <p:cNvPr id="145" name="TextBox 144"/>
            <p:cNvSpPr txBox="1"/>
            <p:nvPr/>
          </p:nvSpPr>
          <p:spPr>
            <a:xfrm>
              <a:off x="23728680" y="19446240"/>
              <a:ext cx="3901440" cy="1231097"/>
            </a:xfrm>
            <a:prstGeom prst="rect">
              <a:avLst/>
            </a:prstGeom>
            <a:noFill/>
          </p:spPr>
          <p:txBody>
            <a:bodyPr wrap="square" rtlCol="0">
              <a:spAutoFit/>
            </a:bodyPr>
            <a:lstStyle/>
            <a:p>
              <a:pPr defTabSz="740664"/>
              <a:r>
                <a:rPr lang="en-US" sz="450" dirty="0">
                  <a:solidFill>
                    <a:prstClr val="black"/>
                  </a:solidFill>
                </a:rPr>
                <a:t>= Unchanged understanding</a:t>
              </a:r>
            </a:p>
          </p:txBody>
        </p:sp>
      </p:grpSp>
      <p:graphicFrame>
        <p:nvGraphicFramePr>
          <p:cNvPr id="1027" name="Table 1026"/>
          <p:cNvGraphicFramePr>
            <a:graphicFrameLocks noGrp="1"/>
          </p:cNvGraphicFramePr>
          <p:nvPr>
            <p:extLst/>
          </p:nvPr>
        </p:nvGraphicFramePr>
        <p:xfrm>
          <a:off x="3225238" y="5052575"/>
          <a:ext cx="2693524" cy="720090"/>
        </p:xfrm>
        <a:graphic>
          <a:graphicData uri="http://schemas.openxmlformats.org/drawingml/2006/table">
            <a:tbl>
              <a:tblPr>
                <a:tableStyleId>{5C22544A-7EE6-4342-B048-85BDC9FD1C3A}</a:tableStyleId>
              </a:tblPr>
              <a:tblGrid>
                <a:gridCol w="401605"/>
                <a:gridCol w="1057093"/>
                <a:gridCol w="1234826"/>
              </a:tblGrid>
              <a:tr h="80010">
                <a:tc>
                  <a:txBody>
                    <a:bodyPr/>
                    <a:lstStyle/>
                    <a:p>
                      <a:pPr algn="ctr" fontAlgn="b"/>
                      <a:r>
                        <a:rPr lang="en-US" sz="500" b="1" u="none" strike="noStrike" dirty="0">
                          <a:solidFill>
                            <a:schemeClr val="bg1"/>
                          </a:solidFill>
                          <a:effectLst/>
                        </a:rPr>
                        <a:t>Description</a:t>
                      </a:r>
                      <a:endParaRPr lang="en-US" sz="5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a:txBody>
                    <a:bodyPr/>
                    <a:lstStyle/>
                    <a:p>
                      <a:pPr algn="ctr" fontAlgn="b"/>
                      <a:r>
                        <a:rPr lang="en-US" sz="500" b="1" u="none" strike="noStrike" dirty="0">
                          <a:solidFill>
                            <a:schemeClr val="bg1"/>
                          </a:solidFill>
                          <a:effectLst/>
                        </a:rPr>
                        <a:t>Pre-chapter understanding</a:t>
                      </a:r>
                      <a:endParaRPr lang="en-US" sz="5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a:txBody>
                    <a:bodyPr/>
                    <a:lstStyle/>
                    <a:p>
                      <a:pPr algn="ctr" fontAlgn="b"/>
                      <a:r>
                        <a:rPr lang="en-US" sz="500" b="1" u="none" strike="noStrike" dirty="0">
                          <a:solidFill>
                            <a:schemeClr val="bg1"/>
                          </a:solidFill>
                          <a:effectLst/>
                        </a:rPr>
                        <a:t>Post-chapter understanding</a:t>
                      </a:r>
                      <a:endParaRPr lang="en-US" sz="5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r>
              <a:tr h="160020">
                <a:tc>
                  <a:txBody>
                    <a:bodyPr/>
                    <a:lstStyle/>
                    <a:p>
                      <a:pPr algn="ctr" fontAlgn="b"/>
                      <a:r>
                        <a:rPr lang="en-US" sz="500" u="none" strike="noStrike" dirty="0">
                          <a:effectLst/>
                        </a:rPr>
                        <a:t>Definition of </a:t>
                      </a:r>
                      <a:r>
                        <a:rPr lang="en-US" sz="500" u="none" strike="noStrike" dirty="0" smtClean="0">
                          <a:effectLst/>
                        </a:rPr>
                        <a:t>Junk </a:t>
                      </a:r>
                      <a:r>
                        <a:rPr lang="en-US" sz="500" u="none" strike="noStrike" dirty="0">
                          <a:effectLst/>
                        </a:rPr>
                        <a:t>Food</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c>
                  <a:txBody>
                    <a:bodyPr/>
                    <a:lstStyle/>
                    <a:p>
                      <a:pPr algn="ctr" fontAlgn="b"/>
                      <a:r>
                        <a:rPr lang="en-US" sz="500" u="none" strike="noStrike" dirty="0">
                          <a:effectLst/>
                        </a:rPr>
                        <a:t>Defined junk foods by giving examples of different junk foods.</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c>
                  <a:txBody>
                    <a:bodyPr/>
                    <a:lstStyle/>
                    <a:p>
                      <a:pPr algn="ctr" fontAlgn="b">
                        <a:buClr>
                          <a:srgbClr val="000000"/>
                        </a:buClr>
                        <a:buSzPts val="1100"/>
                        <a:buFont typeface="Calibri" panose="020F0502020204030204" pitchFamily="34" charset="0"/>
                        <a:buNone/>
                      </a:pPr>
                      <a:r>
                        <a:rPr lang="en-US" sz="500" b="0" i="0" u="none" strike="noStrike" dirty="0" smtClean="0">
                          <a:solidFill>
                            <a:srgbClr val="000000"/>
                          </a:solidFill>
                          <a:effectLst/>
                          <a:latin typeface="Calibri" panose="020F0502020204030204" pitchFamily="34" charset="0"/>
                        </a:rPr>
                        <a:t>Defined junk foods by what nutrients they contain – “sugar and no protein.”</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r>
              <a:tr h="240030">
                <a:tc>
                  <a:txBody>
                    <a:bodyPr/>
                    <a:lstStyle/>
                    <a:p>
                      <a:pPr algn="ctr" fontAlgn="b"/>
                      <a:r>
                        <a:rPr lang="en-US" sz="500" u="none" strike="noStrike" dirty="0">
                          <a:effectLst/>
                        </a:rPr>
                        <a:t>Sugar and Glucose</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c>
                  <a:txBody>
                    <a:bodyPr/>
                    <a:lstStyle/>
                    <a:p>
                      <a:pPr algn="ctr" fontAlgn="b"/>
                      <a:r>
                        <a:rPr lang="en-US" sz="500" u="none" strike="noStrike" dirty="0">
                          <a:effectLst/>
                        </a:rPr>
                        <a:t>Sugar is unhealthy because it “doesn’t have any protein and vitamins or glucose.” </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c>
                  <a:txBody>
                    <a:bodyPr/>
                    <a:lstStyle/>
                    <a:p>
                      <a:pPr algn="ctr" fontAlgn="b"/>
                      <a:r>
                        <a:rPr lang="en-US" sz="500" u="none" strike="noStrike" dirty="0" smtClean="0">
                          <a:effectLst/>
                        </a:rPr>
                        <a:t>With </a:t>
                      </a:r>
                      <a:r>
                        <a:rPr lang="en-US" sz="500" u="none" strike="noStrike" dirty="0">
                          <a:effectLst/>
                        </a:rPr>
                        <a:t>too much sugar, “you’re going to have too much glucose and it’s going to turn into fat.”</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r>
              <a:tr h="80010">
                <a:tc>
                  <a:txBody>
                    <a:bodyPr/>
                    <a:lstStyle/>
                    <a:p>
                      <a:pPr algn="ctr" fontAlgn="b"/>
                      <a:r>
                        <a:rPr lang="en-US" sz="500" u="none" strike="noStrike">
                          <a:effectLst/>
                        </a:rPr>
                        <a:t>Glucose</a:t>
                      </a:r>
                      <a:endParaRPr lang="en-US" sz="5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c>
                  <a:txBody>
                    <a:bodyPr/>
                    <a:lstStyle/>
                    <a:p>
                      <a:pPr algn="ctr" fontAlgn="b"/>
                      <a:r>
                        <a:rPr lang="en-US" sz="500" u="none" strike="noStrike">
                          <a:effectLst/>
                        </a:rPr>
                        <a:t>“Glucose is good.” </a:t>
                      </a:r>
                      <a:endParaRPr lang="en-US" sz="5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c>
                  <a:txBody>
                    <a:bodyPr/>
                    <a:lstStyle/>
                    <a:p>
                      <a:pPr algn="ctr" fontAlgn="b"/>
                      <a:r>
                        <a:rPr lang="en-US" sz="500" u="none" strike="noStrike" dirty="0">
                          <a:effectLst/>
                        </a:rPr>
                        <a:t>It is possible to have “too much glucose.”</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AFF"/>
                    </a:solidFill>
                  </a:tcPr>
                </a:tc>
              </a:tr>
              <a:tr h="80010">
                <a:tc>
                  <a:txBody>
                    <a:bodyPr/>
                    <a:lstStyle/>
                    <a:p>
                      <a:pPr algn="ctr" fontAlgn="b"/>
                      <a:r>
                        <a:rPr lang="en-US" sz="500" u="none" strike="noStrike">
                          <a:effectLst/>
                        </a:rPr>
                        <a:t>Food Groups</a:t>
                      </a:r>
                      <a:endParaRPr lang="en-US" sz="5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FF"/>
                    </a:solidFill>
                  </a:tcPr>
                </a:tc>
                <a:tc gridSpan="2">
                  <a:txBody>
                    <a:bodyPr/>
                    <a:lstStyle/>
                    <a:p>
                      <a:pPr algn="ctr" fontAlgn="b"/>
                      <a:r>
                        <a:rPr lang="en-US" sz="500" u="none" strike="noStrike" dirty="0">
                          <a:effectLst/>
                        </a:rPr>
                        <a:t>Ben did not learn what food groups are.</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FF"/>
                    </a:solidFill>
                  </a:tcPr>
                </a:tc>
                <a:tc hMerge="1">
                  <a:txBody>
                    <a:bodyPr/>
                    <a:lstStyle/>
                    <a:p>
                      <a:pPr algn="ctr" fontAlgn="b"/>
                      <a:endParaRPr lang="en-US"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FF"/>
                    </a:solidFill>
                  </a:tcPr>
                </a:tc>
              </a:tr>
              <a:tr h="80010">
                <a:tc>
                  <a:txBody>
                    <a:bodyPr/>
                    <a:lstStyle/>
                    <a:p>
                      <a:pPr algn="ctr" fontAlgn="b"/>
                      <a:r>
                        <a:rPr lang="en-US" sz="500" u="none" strike="noStrike">
                          <a:effectLst/>
                        </a:rPr>
                        <a:t>Sugar and Fat</a:t>
                      </a:r>
                      <a:endParaRPr lang="en-US" sz="5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FF"/>
                    </a:solidFill>
                  </a:tcPr>
                </a:tc>
                <a:tc gridSpan="2">
                  <a:txBody>
                    <a:bodyPr/>
                    <a:lstStyle/>
                    <a:p>
                      <a:pPr algn="ctr" fontAlgn="b"/>
                      <a:r>
                        <a:rPr lang="en-US" sz="500" u="none" strike="noStrike" dirty="0">
                          <a:effectLst/>
                        </a:rPr>
                        <a:t>“I don’t really think that there is [a difference between sugary and fat-dense foods].”</a:t>
                      </a:r>
                      <a:endParaRPr lang="en-US" sz="5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FF"/>
                    </a:solidFill>
                  </a:tcPr>
                </a:tc>
                <a:tc hMerge="1">
                  <a:txBody>
                    <a:bodyPr/>
                    <a:lstStyle/>
                    <a:p>
                      <a:endParaRPr lang="en-US"/>
                    </a:p>
                  </a:txBody>
                  <a:tcPr/>
                </a:tc>
              </a:tr>
            </a:tbl>
          </a:graphicData>
        </a:graphic>
      </p:graphicFrame>
      <p:sp>
        <p:nvSpPr>
          <p:cNvPr id="148" name="TextBox 147"/>
          <p:cNvSpPr txBox="1"/>
          <p:nvPr/>
        </p:nvSpPr>
        <p:spPr>
          <a:xfrm>
            <a:off x="4946332" y="5995002"/>
            <a:ext cx="972430" cy="900246"/>
          </a:xfrm>
          <a:prstGeom prst="rect">
            <a:avLst/>
          </a:prstGeom>
          <a:noFill/>
        </p:spPr>
        <p:txBody>
          <a:bodyPr wrap="square" rtlCol="0">
            <a:spAutoFit/>
          </a:bodyPr>
          <a:lstStyle/>
          <a:p>
            <a:pPr defTabSz="740664"/>
            <a:r>
              <a:rPr lang="en-US" sz="525" i="1" dirty="0">
                <a:solidFill>
                  <a:prstClr val="black"/>
                </a:solidFill>
                <a:latin typeface="Times New Roman" panose="02020603050405020304" pitchFamily="18" charset="0"/>
                <a:cs typeface="Times New Roman" panose="02020603050405020304" pitchFamily="18" charset="0"/>
              </a:rPr>
              <a:t>Figure 2: </a:t>
            </a:r>
            <a:r>
              <a:rPr lang="en-US" sz="525" dirty="0">
                <a:solidFill>
                  <a:prstClr val="black"/>
                </a:solidFill>
                <a:latin typeface="Times New Roman" panose="02020603050405020304" pitchFamily="18" charset="0"/>
                <a:cs typeface="Times New Roman" panose="02020603050405020304" pitchFamily="18" charset="0"/>
              </a:rPr>
              <a:t>This animation from the game helped students visualize the process of digestion. In this image, a cupcake is shown to deliver too much glucose to the body too fast. The animation led to Ben’s mental connection between sugar and glucose.</a:t>
            </a:r>
          </a:p>
        </p:txBody>
      </p:sp>
      <p:sp>
        <p:nvSpPr>
          <p:cNvPr id="97" name="TextBox 96"/>
          <p:cNvSpPr txBox="1"/>
          <p:nvPr/>
        </p:nvSpPr>
        <p:spPr>
          <a:xfrm>
            <a:off x="7655909" y="2854990"/>
            <a:ext cx="1110357" cy="577081"/>
          </a:xfrm>
          <a:prstGeom prst="rect">
            <a:avLst/>
          </a:prstGeom>
          <a:noFill/>
        </p:spPr>
        <p:txBody>
          <a:bodyPr wrap="square" rtlCol="0">
            <a:spAutoFit/>
          </a:bodyPr>
          <a:lstStyle/>
          <a:p>
            <a:pPr defTabSz="740664"/>
            <a:r>
              <a:rPr lang="en-US" sz="525" i="1" dirty="0">
                <a:solidFill>
                  <a:prstClr val="black"/>
                </a:solidFill>
                <a:latin typeface="Times New Roman" panose="02020603050405020304" pitchFamily="18" charset="0"/>
                <a:cs typeface="Times New Roman" panose="02020603050405020304" pitchFamily="18" charset="0"/>
              </a:rPr>
              <a:t>Figure 4</a:t>
            </a:r>
            <a:r>
              <a:rPr lang="en-US" sz="525" dirty="0">
                <a:solidFill>
                  <a:prstClr val="black"/>
                </a:solidFill>
                <a:latin typeface="Times New Roman" panose="02020603050405020304" pitchFamily="18" charset="0"/>
                <a:cs typeface="Times New Roman" panose="02020603050405020304" pitchFamily="18" charset="0"/>
              </a:rPr>
              <a:t>: Ben had two definitions of protein in his head – one of protein as a generically good word to describe healthy food, and one that actually referred to protein.</a:t>
            </a:r>
          </a:p>
        </p:txBody>
      </p:sp>
      <p:sp>
        <p:nvSpPr>
          <p:cNvPr id="98" name="TextBox 97"/>
          <p:cNvSpPr txBox="1"/>
          <p:nvPr/>
        </p:nvSpPr>
        <p:spPr>
          <a:xfrm>
            <a:off x="6089044" y="2934998"/>
            <a:ext cx="1513080" cy="415498"/>
          </a:xfrm>
          <a:prstGeom prst="rect">
            <a:avLst/>
          </a:prstGeom>
          <a:noFill/>
        </p:spPr>
        <p:txBody>
          <a:bodyPr wrap="square" rtlCol="0">
            <a:spAutoFit/>
          </a:bodyPr>
          <a:lstStyle/>
          <a:p>
            <a:pPr defTabSz="740664"/>
            <a:r>
              <a:rPr lang="en-US" sz="525" i="1" dirty="0">
                <a:solidFill>
                  <a:prstClr val="black"/>
                </a:solidFill>
                <a:latin typeface="Times New Roman" panose="02020603050405020304" pitchFamily="18" charset="0"/>
                <a:cs typeface="Times New Roman" panose="02020603050405020304" pitchFamily="18" charset="0"/>
              </a:rPr>
              <a:t>Figure 3</a:t>
            </a:r>
            <a:r>
              <a:rPr lang="en-US" sz="525" dirty="0">
                <a:solidFill>
                  <a:prstClr val="black"/>
                </a:solidFill>
                <a:latin typeface="Times New Roman" panose="02020603050405020304" pitchFamily="18" charset="0"/>
                <a:cs typeface="Times New Roman" panose="02020603050405020304" pitchFamily="18" charset="0"/>
              </a:rPr>
              <a:t>: Ben believed that energy, fuel, and calories are different concepts. Class data showed that positive vs. negative-sounding words affected student responses.</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5920" y="2621734"/>
            <a:ext cx="782242" cy="586682"/>
          </a:xfrm>
          <a:prstGeom prst="rect">
            <a:avLst/>
          </a:prstGeom>
          <a:ln w="76200">
            <a:solidFill>
              <a:srgbClr val="E6D5F3"/>
            </a:solidFill>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6517" y="5823664"/>
            <a:ext cx="1695557" cy="953667"/>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8419" y="487109"/>
            <a:ext cx="1417068" cy="340536"/>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0896" y="2733097"/>
            <a:ext cx="738343" cy="553757"/>
          </a:xfrm>
          <a:prstGeom prst="rect">
            <a:avLst/>
          </a:prstGeom>
          <a:ln w="76200">
            <a:solidFill>
              <a:srgbClr val="E6D5F3"/>
            </a:solidFill>
          </a:ln>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319" y="516571"/>
            <a:ext cx="1542337" cy="308467"/>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68459" y="50137"/>
            <a:ext cx="336136" cy="368526"/>
          </a:xfrm>
          <a:prstGeom prst="rect">
            <a:avLst/>
          </a:prstGeom>
          <a:solidFill>
            <a:schemeClr val="bg1"/>
          </a:solidFill>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0918" y="45006"/>
            <a:ext cx="401703" cy="404213"/>
          </a:xfrm>
          <a:prstGeom prst="rect">
            <a:avLst/>
          </a:prstGeom>
        </p:spPr>
      </p:pic>
      <p:sp>
        <p:nvSpPr>
          <p:cNvPr id="24" name="TextBox 23"/>
          <p:cNvSpPr txBox="1"/>
          <p:nvPr/>
        </p:nvSpPr>
        <p:spPr>
          <a:xfrm>
            <a:off x="6042385" y="6580413"/>
            <a:ext cx="2690969" cy="230832"/>
          </a:xfrm>
          <a:prstGeom prst="rect">
            <a:avLst/>
          </a:prstGeom>
          <a:noFill/>
        </p:spPr>
        <p:txBody>
          <a:bodyPr wrap="square" rtlCol="0">
            <a:spAutoFit/>
          </a:bodyPr>
          <a:lstStyle/>
          <a:p>
            <a:pPr defTabSz="740664"/>
            <a:r>
              <a:rPr lang="en-US" sz="450" i="1" dirty="0">
                <a:solidFill>
                  <a:prstClr val="black"/>
                </a:solidFill>
                <a:latin typeface="Times New Roman" panose="02020603050405020304" pitchFamily="18" charset="0"/>
                <a:cs typeface="Times New Roman" panose="02020603050405020304" pitchFamily="18" charset="0"/>
              </a:rPr>
              <a:t>Any opinions, findings, and conclusions or recommendations expressed in this material are those of the author(s) and do not necessarily reflect the views of the National Science Foundation.</a:t>
            </a:r>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12836" t="22029" b="10786"/>
          <a:stretch/>
        </p:blipFill>
        <p:spPr>
          <a:xfrm flipH="1">
            <a:off x="4680148" y="2613901"/>
            <a:ext cx="949875" cy="549116"/>
          </a:xfrm>
          <a:prstGeom prst="rect">
            <a:avLst/>
          </a:prstGeom>
          <a:ln w="76200">
            <a:solidFill>
              <a:srgbClr val="E6D5F3"/>
            </a:solidFill>
          </a:ln>
        </p:spPr>
      </p:pic>
      <p:pic>
        <p:nvPicPr>
          <p:cNvPr id="101" name="Picture 8" descr="https://scontent-atl3-1.xx.fbcdn.net/v/t1.0-9/13119059_1580659555578650_2708726693400830520_n.jpg?oh=46d70a3f93ddddb85aa1293a71876bb2&amp;oe=57E88C1A"/>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0863" b="30319"/>
          <a:stretch/>
        </p:blipFill>
        <p:spPr bwMode="auto">
          <a:xfrm>
            <a:off x="5266679" y="2975519"/>
            <a:ext cx="641248" cy="313049"/>
          </a:xfrm>
          <a:prstGeom prst="rect">
            <a:avLst/>
          </a:prstGeom>
          <a:noFill/>
          <a:ln w="38100">
            <a:solidFill>
              <a:srgbClr val="66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1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50" y="2248349"/>
            <a:ext cx="7745505" cy="4381053"/>
          </a:xfrm>
        </p:spPr>
        <p:txBody>
          <a:bodyPr>
            <a:normAutofit fontScale="92500" lnSpcReduction="10000"/>
          </a:bodyPr>
          <a:lstStyle/>
          <a:p>
            <a:r>
              <a:rPr lang="en-US" b="1" dirty="0"/>
              <a:t>David </a:t>
            </a:r>
            <a:r>
              <a:rPr lang="en-US" b="1" dirty="0" err="1"/>
              <a:t>Bontrager</a:t>
            </a:r>
            <a:r>
              <a:rPr lang="en-US" dirty="0"/>
              <a:t>, Prairie grazing project and Bird Banding internship at Merry Lea</a:t>
            </a:r>
          </a:p>
          <a:p>
            <a:r>
              <a:rPr lang="en-US" b="1" dirty="0"/>
              <a:t>Molly </a:t>
            </a:r>
            <a:r>
              <a:rPr lang="en-US" b="1" dirty="0" err="1"/>
              <a:t>Zook</a:t>
            </a:r>
            <a:r>
              <a:rPr lang="en-US" dirty="0"/>
              <a:t>, </a:t>
            </a:r>
            <a:r>
              <a:rPr lang="en-US" dirty="0" smtClean="0"/>
              <a:t>Shadowed </a:t>
            </a:r>
            <a:r>
              <a:rPr lang="en-US" dirty="0"/>
              <a:t>therapists in a physical therapy center.  Was able to have an up-close view of the inner workings in this private clinic and learn much more about the whole </a:t>
            </a:r>
            <a:r>
              <a:rPr lang="en-US" dirty="0" smtClean="0"/>
              <a:t>field</a:t>
            </a:r>
            <a:endParaRPr lang="en-US" dirty="0"/>
          </a:p>
          <a:p>
            <a:r>
              <a:rPr lang="en-US" b="1" dirty="0" smtClean="0"/>
              <a:t>Grant </a:t>
            </a:r>
            <a:r>
              <a:rPr lang="en-US" b="1" dirty="0"/>
              <a:t>Flaming</a:t>
            </a:r>
            <a:r>
              <a:rPr lang="en-US" dirty="0"/>
              <a:t>, </a:t>
            </a:r>
            <a:r>
              <a:rPr lang="en-US" dirty="0" smtClean="0"/>
              <a:t>Fish </a:t>
            </a:r>
            <a:r>
              <a:rPr lang="en-US" dirty="0"/>
              <a:t>shocking and monitoring stream health in Elkhart and South Bend </a:t>
            </a:r>
            <a:r>
              <a:rPr lang="en-US" dirty="0" smtClean="0"/>
              <a:t>counties</a:t>
            </a:r>
          </a:p>
          <a:p>
            <a:r>
              <a:rPr lang="en-US" b="1" dirty="0" smtClean="0"/>
              <a:t>Micah </a:t>
            </a:r>
            <a:r>
              <a:rPr lang="en-US" b="1" dirty="0" err="1" smtClean="0"/>
              <a:t>Weibe</a:t>
            </a:r>
            <a:r>
              <a:rPr lang="en-US" b="1" dirty="0" smtClean="0"/>
              <a:t>-Powell</a:t>
            </a:r>
            <a:r>
              <a:rPr lang="en-US" dirty="0" smtClean="0"/>
              <a:t>, </a:t>
            </a:r>
            <a:r>
              <a:rPr lang="it-IT" dirty="0"/>
              <a:t>Altadena Solar in Altadena, </a:t>
            </a:r>
            <a:r>
              <a:rPr lang="it-IT" dirty="0" smtClean="0"/>
              <a:t>California</a:t>
            </a:r>
          </a:p>
          <a:p>
            <a:r>
              <a:rPr lang="it-IT" b="1" dirty="0" smtClean="0"/>
              <a:t>Brian Sutter</a:t>
            </a:r>
            <a:r>
              <a:rPr lang="it-IT" dirty="0" smtClean="0"/>
              <a:t>, Solution Source</a:t>
            </a:r>
          </a:p>
          <a:p>
            <a:r>
              <a:rPr lang="it-IT" b="1" dirty="0" smtClean="0"/>
              <a:t>Michelle Espino</a:t>
            </a:r>
            <a:r>
              <a:rPr lang="it-IT" dirty="0" smtClean="0"/>
              <a:t>, Abonmarche</a:t>
            </a:r>
            <a:endParaRPr lang="en-US" dirty="0"/>
          </a:p>
        </p:txBody>
      </p:sp>
      <p:sp>
        <p:nvSpPr>
          <p:cNvPr id="3" name="Title 2"/>
          <p:cNvSpPr>
            <a:spLocks noGrp="1"/>
          </p:cNvSpPr>
          <p:nvPr>
            <p:ph type="title"/>
          </p:nvPr>
        </p:nvSpPr>
        <p:spPr/>
        <p:txBody>
          <a:bodyPr/>
          <a:lstStyle/>
          <a:p>
            <a:r>
              <a:rPr lang="en-US" dirty="0" smtClean="0"/>
              <a:t>Internships</a:t>
            </a:r>
            <a:endParaRPr lang="en-US" dirty="0"/>
          </a:p>
        </p:txBody>
      </p:sp>
    </p:spTree>
    <p:extLst>
      <p:ext uri="{BB962C8B-B14F-4D97-AF65-F5344CB8AC3E}">
        <p14:creationId xmlns:p14="http://schemas.microsoft.com/office/powerpoint/2010/main" val="3337118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4433</TotalTime>
  <Words>3035</Words>
  <Application>Microsoft Office PowerPoint</Application>
  <PresentationFormat>On-screen Show (4:3)</PresentationFormat>
  <Paragraphs>266</Paragraphs>
  <Slides>31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Book Antiqua</vt:lpstr>
      <vt:lpstr>Calibri</vt:lpstr>
      <vt:lpstr>Calibri Light</vt:lpstr>
      <vt:lpstr>Garamond</vt:lpstr>
      <vt:lpstr>Times New Roman</vt:lpstr>
      <vt:lpstr>Wingdings</vt:lpstr>
      <vt:lpstr>Hardcover</vt:lpstr>
      <vt:lpstr>Office Theme</vt:lpstr>
      <vt:lpstr>1_Office Theme</vt:lpstr>
      <vt:lpstr>Celebrate Science!</vt:lpstr>
      <vt:lpstr>Science Speakers</vt:lpstr>
      <vt:lpstr>Conferences</vt:lpstr>
      <vt:lpstr>Conferences</vt:lpstr>
      <vt:lpstr>Academic Year Research</vt:lpstr>
      <vt:lpstr>Research Programs</vt:lpstr>
      <vt:lpstr>Research Programs</vt:lpstr>
      <vt:lpstr>PowerPoint Presentation</vt:lpstr>
      <vt:lpstr>Internships</vt:lpstr>
      <vt:lpstr>Maple Scholars</vt:lpstr>
      <vt:lpstr>Maple Scholars</vt:lpstr>
      <vt:lpstr>Maple Scholars</vt:lpstr>
      <vt:lpstr>Maple Scholars</vt:lpstr>
      <vt:lpstr>Maple Scholars</vt:lpstr>
      <vt:lpstr>Classroom Technology: Exploring iPad Programs in Higher Education</vt:lpstr>
      <vt:lpstr>Purpose of Project</vt:lpstr>
      <vt:lpstr>What did I actually do?</vt:lpstr>
      <vt:lpstr>Pooling the Data</vt:lpstr>
      <vt:lpstr>Continuing the Project</vt:lpstr>
      <vt:lpstr>Grants</vt:lpstr>
      <vt:lpstr>Contests</vt:lpstr>
      <vt:lpstr>Global Game Jam</vt:lpstr>
      <vt:lpstr>Science Olympiad</vt:lpstr>
      <vt:lpstr>Alicia Showalter Reynolds Scholarship</vt:lpstr>
      <vt:lpstr>Clemens Scholarship</vt:lpstr>
      <vt:lpstr>Leaf Scholars</vt:lpstr>
      <vt:lpstr>Sarah G. Rody Scholarship</vt:lpstr>
      <vt:lpstr>Mathematics Instructors' Scholarship</vt:lpstr>
      <vt:lpstr>General Chemistry Achievement Award</vt:lpstr>
      <vt:lpstr>Math Book Awards</vt:lpstr>
      <vt:lpstr>Celebrate Science!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Celebrate Science!</dc:title>
  <dc:creator>David</dc:creator>
  <cp:lastModifiedBy>David L Housman</cp:lastModifiedBy>
  <cp:revision>104</cp:revision>
  <cp:lastPrinted>2016-09-07T14:57:26Z</cp:lastPrinted>
  <dcterms:created xsi:type="dcterms:W3CDTF">2014-08-30T16:57:17Z</dcterms:created>
  <dcterms:modified xsi:type="dcterms:W3CDTF">2016-09-23T18:39:31Z</dcterms:modified>
</cp:coreProperties>
</file>